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ink/ink1.xml" ContentType="application/inkml+xml"/>
  <Override PartName="/ppt/tags/tag20.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56" r:id="rId3"/>
    <p:sldId id="285" r:id="rId4"/>
    <p:sldId id="298" r:id="rId5"/>
    <p:sldId id="257" r:id="rId6"/>
    <p:sldId id="269" r:id="rId7"/>
    <p:sldId id="272" r:id="rId8"/>
    <p:sldId id="293" r:id="rId9"/>
    <p:sldId id="286" r:id="rId10"/>
    <p:sldId id="287" r:id="rId11"/>
    <p:sldId id="294" r:id="rId12"/>
    <p:sldId id="295" r:id="rId13"/>
    <p:sldId id="280" r:id="rId14"/>
    <p:sldId id="297" r:id="rId15"/>
    <p:sldId id="288" r:id="rId16"/>
    <p:sldId id="299" r:id="rId17"/>
    <p:sldId id="268" r:id="rId18"/>
    <p:sldId id="296" r:id="rId19"/>
    <p:sldId id="284" r:id="rId20"/>
    <p:sldId id="265" r:id="rId21"/>
    <p:sldId id="276" r:id="rId22"/>
    <p:sldId id="289" r:id="rId23"/>
    <p:sldId id="278" r:id="rId24"/>
    <p:sldId id="292" r:id="rId25"/>
    <p:sldId id="266" r:id="rId26"/>
    <p:sldId id="274" r:id="rId27"/>
    <p:sldId id="291" r:id="rId28"/>
    <p:sldId id="300"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6275" autoAdjust="0"/>
  </p:normalViewPr>
  <p:slideViewPr>
    <p:cSldViewPr snapToGrid="0">
      <p:cViewPr>
        <p:scale>
          <a:sx n="50" d="100"/>
          <a:sy n="50" d="100"/>
        </p:scale>
        <p:origin x="1685"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FA8F2-EFED-4D0D-A1D3-06C21633630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5B32FFE2-4904-4D0F-B4D6-91201C24E2DE}">
      <dgm:prSet/>
      <dgm:spPr/>
      <dgm:t>
        <a:bodyPr/>
        <a:lstStyle/>
        <a:p>
          <a:r>
            <a:rPr lang="en-GB" b="1" dirty="0"/>
            <a:t>Task A: Robot Showtime </a:t>
          </a:r>
          <a:r>
            <a:rPr lang="en-GB" dirty="0"/>
            <a:t> Program your robot to present a 30 second environmental message! </a:t>
          </a:r>
        </a:p>
      </dgm:t>
    </dgm:pt>
    <dgm:pt modelId="{16C2015C-7CCE-48BC-BA63-5ACEE6775569}" type="parTrans" cxnId="{952B5229-1C1E-4D3B-8D86-DE513BC73840}">
      <dgm:prSet/>
      <dgm:spPr/>
      <dgm:t>
        <a:bodyPr/>
        <a:lstStyle/>
        <a:p>
          <a:endParaRPr lang="en-GB"/>
        </a:p>
      </dgm:t>
    </dgm:pt>
    <dgm:pt modelId="{7CBD221E-B670-443E-BA2C-DF8E48D798A1}" type="sibTrans" cxnId="{952B5229-1C1E-4D3B-8D86-DE513BC73840}">
      <dgm:prSet/>
      <dgm:spPr/>
      <dgm:t>
        <a:bodyPr/>
        <a:lstStyle/>
        <a:p>
          <a:endParaRPr lang="en-GB"/>
        </a:p>
      </dgm:t>
    </dgm:pt>
    <dgm:pt modelId="{D67A50CB-659A-48E1-8AB8-4763F0C95418}">
      <dgm:prSet/>
      <dgm:spPr/>
      <dgm:t>
        <a:bodyPr/>
        <a:lstStyle/>
        <a:p>
          <a:r>
            <a:rPr lang="en-GB" b="1" dirty="0"/>
            <a:t>Task B: More Trees Please </a:t>
          </a:r>
          <a:r>
            <a:rPr lang="en-GB" dirty="0"/>
            <a:t>Program your robot to ‘plant’ the tree in the target area of the nature &amp; wildlife area. </a:t>
          </a:r>
        </a:p>
      </dgm:t>
    </dgm:pt>
    <dgm:pt modelId="{EB04032B-13EB-455F-832C-A31A3DF603CA}" type="parTrans" cxnId="{A5323ED0-6AEF-4904-A630-71BEBF6F9035}">
      <dgm:prSet/>
      <dgm:spPr/>
      <dgm:t>
        <a:bodyPr/>
        <a:lstStyle/>
        <a:p>
          <a:endParaRPr lang="en-GB"/>
        </a:p>
      </dgm:t>
    </dgm:pt>
    <dgm:pt modelId="{ADAA0FB2-A7BD-4B18-ABF9-48BD45AC7C85}" type="sibTrans" cxnId="{A5323ED0-6AEF-4904-A630-71BEBF6F9035}">
      <dgm:prSet/>
      <dgm:spPr/>
      <dgm:t>
        <a:bodyPr/>
        <a:lstStyle/>
        <a:p>
          <a:endParaRPr lang="en-GB"/>
        </a:p>
      </dgm:t>
    </dgm:pt>
    <dgm:pt modelId="{2C1B45CD-9A0C-45F2-9B7D-6B81BBBAAD56}">
      <dgm:prSet/>
      <dgm:spPr/>
      <dgm:t>
        <a:bodyPr/>
        <a:lstStyle/>
        <a:p>
          <a:r>
            <a:rPr lang="en-GB" b="1" dirty="0"/>
            <a:t>Task C: Pollution Clean Up </a:t>
          </a:r>
          <a:r>
            <a:rPr lang="en-GB" dirty="0"/>
            <a:t> Collect the two discarded TYRES that will have been placed on two of the 6 marked areas of the mat </a:t>
          </a:r>
        </a:p>
      </dgm:t>
    </dgm:pt>
    <dgm:pt modelId="{13B87F92-F8C3-4226-AB71-FE529108DF43}" type="parTrans" cxnId="{CB175BAE-C611-477C-A2B4-377C0C7F84E4}">
      <dgm:prSet/>
      <dgm:spPr/>
      <dgm:t>
        <a:bodyPr/>
        <a:lstStyle/>
        <a:p>
          <a:endParaRPr lang="en-GB"/>
        </a:p>
      </dgm:t>
    </dgm:pt>
    <dgm:pt modelId="{95C9D30E-A85E-4761-B6DA-D69CDF8223BD}" type="sibTrans" cxnId="{CB175BAE-C611-477C-A2B4-377C0C7F84E4}">
      <dgm:prSet/>
      <dgm:spPr/>
      <dgm:t>
        <a:bodyPr/>
        <a:lstStyle/>
        <a:p>
          <a:endParaRPr lang="en-GB"/>
        </a:p>
      </dgm:t>
    </dgm:pt>
    <dgm:pt modelId="{10A97B46-A7E7-4DC6-9462-4FBA1DC5D0D1}">
      <dgm:prSet/>
      <dgm:spPr/>
      <dgm:t>
        <a:bodyPr/>
        <a:lstStyle/>
        <a:p>
          <a:r>
            <a:rPr lang="en-GB" b="1" dirty="0"/>
            <a:t>Task D: Retrieve The Eco Vehicle </a:t>
          </a:r>
          <a:r>
            <a:rPr lang="en-GB" dirty="0"/>
            <a:t>You need to get your eco vehicle back to the robot zone. it is currently secured behind the security gate in the eco centre.</a:t>
          </a:r>
        </a:p>
      </dgm:t>
    </dgm:pt>
    <dgm:pt modelId="{C120654C-EEAC-440D-A543-C58EF7CC36E0}" type="parTrans" cxnId="{09A08C6B-7AF7-45A8-87FF-6482642E37DC}">
      <dgm:prSet/>
      <dgm:spPr/>
      <dgm:t>
        <a:bodyPr/>
        <a:lstStyle/>
        <a:p>
          <a:endParaRPr lang="en-GB"/>
        </a:p>
      </dgm:t>
    </dgm:pt>
    <dgm:pt modelId="{459599E4-B0E7-4602-BEC7-0586B53F2032}" type="sibTrans" cxnId="{09A08C6B-7AF7-45A8-87FF-6482642E37DC}">
      <dgm:prSet/>
      <dgm:spPr/>
      <dgm:t>
        <a:bodyPr/>
        <a:lstStyle/>
        <a:p>
          <a:endParaRPr lang="en-GB"/>
        </a:p>
      </dgm:t>
    </dgm:pt>
    <dgm:pt modelId="{6555390F-3275-408A-ADB7-7D1AD4149F5B}">
      <dgm:prSet/>
      <dgm:spPr/>
      <dgm:t>
        <a:bodyPr/>
        <a:lstStyle/>
        <a:p>
          <a:r>
            <a:rPr lang="en-GB" b="1" dirty="0"/>
            <a:t>Task E: Battery Store </a:t>
          </a:r>
        </a:p>
        <a:p>
          <a:r>
            <a:rPr lang="en-GB" dirty="0"/>
            <a:t>The battery for your eco vehicle is in the battery store (inside the structure you built) and you need to get it back to the robot zone.  </a:t>
          </a:r>
        </a:p>
      </dgm:t>
    </dgm:pt>
    <dgm:pt modelId="{E2DC229B-19D8-4481-95EE-C949D507E48C}" type="parTrans" cxnId="{72F1CA09-8F7A-43A6-B492-9D1D99D0C0CB}">
      <dgm:prSet/>
      <dgm:spPr/>
      <dgm:t>
        <a:bodyPr/>
        <a:lstStyle/>
        <a:p>
          <a:endParaRPr lang="en-GB"/>
        </a:p>
      </dgm:t>
    </dgm:pt>
    <dgm:pt modelId="{139B63BB-E53B-4841-ADA9-90B120BF670E}" type="sibTrans" cxnId="{72F1CA09-8F7A-43A6-B492-9D1D99D0C0CB}">
      <dgm:prSet/>
      <dgm:spPr/>
      <dgm:t>
        <a:bodyPr/>
        <a:lstStyle/>
        <a:p>
          <a:endParaRPr lang="en-GB"/>
        </a:p>
      </dgm:t>
    </dgm:pt>
    <dgm:pt modelId="{C5BE7763-48AF-4CF5-9D90-1CFEAE180417}">
      <dgm:prSet/>
      <dgm:spPr/>
      <dgm:t>
        <a:bodyPr/>
        <a:lstStyle/>
        <a:p>
          <a:r>
            <a:rPr lang="en-GB" b="1" dirty="0"/>
            <a:t>Task F: Recycling Centre  </a:t>
          </a:r>
          <a:r>
            <a:rPr lang="en-GB" dirty="0"/>
            <a:t>Program your robot to go to the recycling centre and retrieve both the ‘plastic’ (ping pong ball) and the engineer and then return them to the robot zone</a:t>
          </a:r>
        </a:p>
      </dgm:t>
    </dgm:pt>
    <dgm:pt modelId="{A6C3B33F-01CF-4CE2-8771-479F681598E3}" type="parTrans" cxnId="{17931DE4-C832-4428-B635-FE5CDFC55A2D}">
      <dgm:prSet/>
      <dgm:spPr/>
      <dgm:t>
        <a:bodyPr/>
        <a:lstStyle/>
        <a:p>
          <a:endParaRPr lang="en-GB"/>
        </a:p>
      </dgm:t>
    </dgm:pt>
    <dgm:pt modelId="{9B4598C0-B58A-43A8-99E6-CD19D68EDEE3}" type="sibTrans" cxnId="{17931DE4-C832-4428-B635-FE5CDFC55A2D}">
      <dgm:prSet/>
      <dgm:spPr/>
      <dgm:t>
        <a:bodyPr/>
        <a:lstStyle/>
        <a:p>
          <a:endParaRPr lang="en-GB"/>
        </a:p>
      </dgm:t>
    </dgm:pt>
    <dgm:pt modelId="{DD8A67A6-0117-4D75-8D09-67AE3EB7F4AC}">
      <dgm:prSet/>
      <dgm:spPr/>
      <dgm:t>
        <a:bodyPr/>
        <a:lstStyle/>
        <a:p>
          <a:r>
            <a:rPr lang="en-GB" b="1" dirty="0"/>
            <a:t>Task G: Charge Up The Eco Vehicle </a:t>
          </a:r>
          <a:r>
            <a:rPr lang="en-GB" dirty="0"/>
            <a:t>You need to get your amazing eco vehicle charged up at the charging station but it needs to be taken there by your robot</a:t>
          </a:r>
        </a:p>
      </dgm:t>
    </dgm:pt>
    <dgm:pt modelId="{5E199C20-AA5F-49AF-9D05-5A5AF74F17FC}" type="parTrans" cxnId="{B67C9FFC-9944-4ECB-A044-0686ADB65CF2}">
      <dgm:prSet/>
      <dgm:spPr/>
      <dgm:t>
        <a:bodyPr/>
        <a:lstStyle/>
        <a:p>
          <a:endParaRPr lang="en-GB"/>
        </a:p>
      </dgm:t>
    </dgm:pt>
    <dgm:pt modelId="{06AA56A2-3B5C-45DA-9864-4F234CE1FCCA}" type="sibTrans" cxnId="{B67C9FFC-9944-4ECB-A044-0686ADB65CF2}">
      <dgm:prSet/>
      <dgm:spPr/>
      <dgm:t>
        <a:bodyPr/>
        <a:lstStyle/>
        <a:p>
          <a:endParaRPr lang="en-GB"/>
        </a:p>
      </dgm:t>
    </dgm:pt>
    <dgm:pt modelId="{924D854F-0505-4872-8064-B400FAE3F040}">
      <dgm:prSet/>
      <dgm:spPr/>
      <dgm:t>
        <a:bodyPr/>
        <a:lstStyle/>
        <a:p>
          <a:r>
            <a:rPr lang="en-GB" b="1" dirty="0"/>
            <a:t>Task H: The Ramp Recycler </a:t>
          </a:r>
        </a:p>
        <a:p>
          <a:r>
            <a:rPr lang="en-GB" dirty="0"/>
            <a:t>You need to program your robot to climb the ramp recycler, starting from the robot zone.</a:t>
          </a:r>
        </a:p>
        <a:p>
          <a:r>
            <a:rPr lang="en-GB" dirty="0"/>
            <a:t> </a:t>
          </a:r>
        </a:p>
      </dgm:t>
    </dgm:pt>
    <dgm:pt modelId="{372820A7-BA11-417F-A197-EE655FE72502}" type="parTrans" cxnId="{5E099565-EA8A-46FC-8200-F4F5490E9F23}">
      <dgm:prSet/>
      <dgm:spPr/>
      <dgm:t>
        <a:bodyPr/>
        <a:lstStyle/>
        <a:p>
          <a:endParaRPr lang="en-GB"/>
        </a:p>
      </dgm:t>
    </dgm:pt>
    <dgm:pt modelId="{EB7A25EF-B995-4CD9-9E39-0F6E846D9112}" type="sibTrans" cxnId="{5E099565-EA8A-46FC-8200-F4F5490E9F23}">
      <dgm:prSet/>
      <dgm:spPr/>
      <dgm:t>
        <a:bodyPr/>
        <a:lstStyle/>
        <a:p>
          <a:endParaRPr lang="en-GB"/>
        </a:p>
      </dgm:t>
    </dgm:pt>
    <dgm:pt modelId="{943F7CF4-2434-4032-8DE4-DF2C0CD5D2B0}" type="pres">
      <dgm:prSet presAssocID="{E21FA8F2-EFED-4D0D-A1D3-06C216336302}" presName="diagram" presStyleCnt="0">
        <dgm:presLayoutVars>
          <dgm:dir/>
          <dgm:resizeHandles val="exact"/>
        </dgm:presLayoutVars>
      </dgm:prSet>
      <dgm:spPr/>
    </dgm:pt>
    <dgm:pt modelId="{F8A0BAD2-9EF9-4189-8DF5-A31925D962D8}" type="pres">
      <dgm:prSet presAssocID="{5B32FFE2-4904-4D0F-B4D6-91201C24E2DE}" presName="node" presStyleLbl="node1" presStyleIdx="0" presStyleCnt="8">
        <dgm:presLayoutVars>
          <dgm:bulletEnabled val="1"/>
        </dgm:presLayoutVars>
      </dgm:prSet>
      <dgm:spPr/>
    </dgm:pt>
    <dgm:pt modelId="{56E55E14-173B-48C4-A199-06F079FDBD34}" type="pres">
      <dgm:prSet presAssocID="{7CBD221E-B670-443E-BA2C-DF8E48D798A1}" presName="sibTrans" presStyleCnt="0"/>
      <dgm:spPr/>
    </dgm:pt>
    <dgm:pt modelId="{F01C6842-9AC6-4027-B43D-03EA93F5807E}" type="pres">
      <dgm:prSet presAssocID="{D67A50CB-659A-48E1-8AB8-4763F0C95418}" presName="node" presStyleLbl="node1" presStyleIdx="1" presStyleCnt="8">
        <dgm:presLayoutVars>
          <dgm:bulletEnabled val="1"/>
        </dgm:presLayoutVars>
      </dgm:prSet>
      <dgm:spPr/>
    </dgm:pt>
    <dgm:pt modelId="{5035D52B-674F-4734-B3D4-99B92D1DDCD8}" type="pres">
      <dgm:prSet presAssocID="{ADAA0FB2-A7BD-4B18-ABF9-48BD45AC7C85}" presName="sibTrans" presStyleCnt="0"/>
      <dgm:spPr/>
    </dgm:pt>
    <dgm:pt modelId="{3CA3B502-274B-4B53-9357-34EFD9F24D85}" type="pres">
      <dgm:prSet presAssocID="{2C1B45CD-9A0C-45F2-9B7D-6B81BBBAAD56}" presName="node" presStyleLbl="node1" presStyleIdx="2" presStyleCnt="8">
        <dgm:presLayoutVars>
          <dgm:bulletEnabled val="1"/>
        </dgm:presLayoutVars>
      </dgm:prSet>
      <dgm:spPr/>
    </dgm:pt>
    <dgm:pt modelId="{BB4209B0-F19C-428C-B7D5-ED0A082E4DE4}" type="pres">
      <dgm:prSet presAssocID="{95C9D30E-A85E-4761-B6DA-D69CDF8223BD}" presName="sibTrans" presStyleCnt="0"/>
      <dgm:spPr/>
    </dgm:pt>
    <dgm:pt modelId="{C29D23B3-6181-44FF-8F03-F4396073F30D}" type="pres">
      <dgm:prSet presAssocID="{10A97B46-A7E7-4DC6-9462-4FBA1DC5D0D1}" presName="node" presStyleLbl="node1" presStyleIdx="3" presStyleCnt="8">
        <dgm:presLayoutVars>
          <dgm:bulletEnabled val="1"/>
        </dgm:presLayoutVars>
      </dgm:prSet>
      <dgm:spPr/>
    </dgm:pt>
    <dgm:pt modelId="{69170809-CA6D-47E1-A5CD-5B437C906E15}" type="pres">
      <dgm:prSet presAssocID="{459599E4-B0E7-4602-BEC7-0586B53F2032}" presName="sibTrans" presStyleCnt="0"/>
      <dgm:spPr/>
    </dgm:pt>
    <dgm:pt modelId="{2753E1BA-BAFF-457B-AFB4-84B7BBFB676E}" type="pres">
      <dgm:prSet presAssocID="{6555390F-3275-408A-ADB7-7D1AD4149F5B}" presName="node" presStyleLbl="node1" presStyleIdx="4" presStyleCnt="8">
        <dgm:presLayoutVars>
          <dgm:bulletEnabled val="1"/>
        </dgm:presLayoutVars>
      </dgm:prSet>
      <dgm:spPr/>
    </dgm:pt>
    <dgm:pt modelId="{1B376429-F8E9-4DC5-97B3-908370D4FD6F}" type="pres">
      <dgm:prSet presAssocID="{139B63BB-E53B-4841-ADA9-90B120BF670E}" presName="sibTrans" presStyleCnt="0"/>
      <dgm:spPr/>
    </dgm:pt>
    <dgm:pt modelId="{21A5E56D-1C38-4D0D-994C-F418636F2937}" type="pres">
      <dgm:prSet presAssocID="{C5BE7763-48AF-4CF5-9D90-1CFEAE180417}" presName="node" presStyleLbl="node1" presStyleIdx="5" presStyleCnt="8">
        <dgm:presLayoutVars>
          <dgm:bulletEnabled val="1"/>
        </dgm:presLayoutVars>
      </dgm:prSet>
      <dgm:spPr/>
    </dgm:pt>
    <dgm:pt modelId="{0DA3C28F-91B5-4E80-8260-2E7748786CFB}" type="pres">
      <dgm:prSet presAssocID="{9B4598C0-B58A-43A8-99E6-CD19D68EDEE3}" presName="sibTrans" presStyleCnt="0"/>
      <dgm:spPr/>
    </dgm:pt>
    <dgm:pt modelId="{B77FEDFF-521B-436B-8A5A-B3814D4C6620}" type="pres">
      <dgm:prSet presAssocID="{DD8A67A6-0117-4D75-8D09-67AE3EB7F4AC}" presName="node" presStyleLbl="node1" presStyleIdx="6" presStyleCnt="8">
        <dgm:presLayoutVars>
          <dgm:bulletEnabled val="1"/>
        </dgm:presLayoutVars>
      </dgm:prSet>
      <dgm:spPr/>
    </dgm:pt>
    <dgm:pt modelId="{812E1C6F-5FFC-4226-A36A-8675F35D8C44}" type="pres">
      <dgm:prSet presAssocID="{06AA56A2-3B5C-45DA-9864-4F234CE1FCCA}" presName="sibTrans" presStyleCnt="0"/>
      <dgm:spPr/>
    </dgm:pt>
    <dgm:pt modelId="{9AE7EC4C-C1CE-4CD5-BC5A-8D23CDA80C09}" type="pres">
      <dgm:prSet presAssocID="{924D854F-0505-4872-8064-B400FAE3F040}" presName="node" presStyleLbl="node1" presStyleIdx="7" presStyleCnt="8">
        <dgm:presLayoutVars>
          <dgm:bulletEnabled val="1"/>
        </dgm:presLayoutVars>
      </dgm:prSet>
      <dgm:spPr/>
    </dgm:pt>
  </dgm:ptLst>
  <dgm:cxnLst>
    <dgm:cxn modelId="{72F1CA09-8F7A-43A6-B492-9D1D99D0C0CB}" srcId="{E21FA8F2-EFED-4D0D-A1D3-06C216336302}" destId="{6555390F-3275-408A-ADB7-7D1AD4149F5B}" srcOrd="4" destOrd="0" parTransId="{E2DC229B-19D8-4481-95EE-C949D507E48C}" sibTransId="{139B63BB-E53B-4841-ADA9-90B120BF670E}"/>
    <dgm:cxn modelId="{CE313B0E-46A9-46F7-8C6E-75F3A1CA27E9}" type="presOf" srcId="{10A97B46-A7E7-4DC6-9462-4FBA1DC5D0D1}" destId="{C29D23B3-6181-44FF-8F03-F4396073F30D}" srcOrd="0" destOrd="0" presId="urn:microsoft.com/office/officeart/2005/8/layout/default"/>
    <dgm:cxn modelId="{EA40851A-2C89-4B92-BCF7-F01EAAF30B5F}" type="presOf" srcId="{2C1B45CD-9A0C-45F2-9B7D-6B81BBBAAD56}" destId="{3CA3B502-274B-4B53-9357-34EFD9F24D85}" srcOrd="0" destOrd="0" presId="urn:microsoft.com/office/officeart/2005/8/layout/default"/>
    <dgm:cxn modelId="{952B5229-1C1E-4D3B-8D86-DE513BC73840}" srcId="{E21FA8F2-EFED-4D0D-A1D3-06C216336302}" destId="{5B32FFE2-4904-4D0F-B4D6-91201C24E2DE}" srcOrd="0" destOrd="0" parTransId="{16C2015C-7CCE-48BC-BA63-5ACEE6775569}" sibTransId="{7CBD221E-B670-443E-BA2C-DF8E48D798A1}"/>
    <dgm:cxn modelId="{5E099565-EA8A-46FC-8200-F4F5490E9F23}" srcId="{E21FA8F2-EFED-4D0D-A1D3-06C216336302}" destId="{924D854F-0505-4872-8064-B400FAE3F040}" srcOrd="7" destOrd="0" parTransId="{372820A7-BA11-417F-A197-EE655FE72502}" sibTransId="{EB7A25EF-B995-4CD9-9E39-0F6E846D9112}"/>
    <dgm:cxn modelId="{4D27764B-A2C8-47EF-BBF5-71058F9A0FFD}" type="presOf" srcId="{DD8A67A6-0117-4D75-8D09-67AE3EB7F4AC}" destId="{B77FEDFF-521B-436B-8A5A-B3814D4C6620}" srcOrd="0" destOrd="0" presId="urn:microsoft.com/office/officeart/2005/8/layout/default"/>
    <dgm:cxn modelId="{09A08C6B-7AF7-45A8-87FF-6482642E37DC}" srcId="{E21FA8F2-EFED-4D0D-A1D3-06C216336302}" destId="{10A97B46-A7E7-4DC6-9462-4FBA1DC5D0D1}" srcOrd="3" destOrd="0" parTransId="{C120654C-EEAC-440D-A543-C58EF7CC36E0}" sibTransId="{459599E4-B0E7-4602-BEC7-0586B53F2032}"/>
    <dgm:cxn modelId="{4B79F18C-02BE-48DF-9071-EBE21E29A9FE}" type="presOf" srcId="{C5BE7763-48AF-4CF5-9D90-1CFEAE180417}" destId="{21A5E56D-1C38-4D0D-994C-F418636F2937}" srcOrd="0" destOrd="0" presId="urn:microsoft.com/office/officeart/2005/8/layout/default"/>
    <dgm:cxn modelId="{59F7A99C-8AE6-431F-9C39-2C128AFA163B}" type="presOf" srcId="{D67A50CB-659A-48E1-8AB8-4763F0C95418}" destId="{F01C6842-9AC6-4027-B43D-03EA93F5807E}" srcOrd="0" destOrd="0" presId="urn:microsoft.com/office/officeart/2005/8/layout/default"/>
    <dgm:cxn modelId="{8491509F-09E0-4A70-935B-8C1B8D52518A}" type="presOf" srcId="{924D854F-0505-4872-8064-B400FAE3F040}" destId="{9AE7EC4C-C1CE-4CD5-BC5A-8D23CDA80C09}" srcOrd="0" destOrd="0" presId="urn:microsoft.com/office/officeart/2005/8/layout/default"/>
    <dgm:cxn modelId="{C44B64A4-F3B7-45CC-99FC-6B491E42881B}" type="presOf" srcId="{6555390F-3275-408A-ADB7-7D1AD4149F5B}" destId="{2753E1BA-BAFF-457B-AFB4-84B7BBFB676E}" srcOrd="0" destOrd="0" presId="urn:microsoft.com/office/officeart/2005/8/layout/default"/>
    <dgm:cxn modelId="{CB175BAE-C611-477C-A2B4-377C0C7F84E4}" srcId="{E21FA8F2-EFED-4D0D-A1D3-06C216336302}" destId="{2C1B45CD-9A0C-45F2-9B7D-6B81BBBAAD56}" srcOrd="2" destOrd="0" parTransId="{13B87F92-F8C3-4226-AB71-FE529108DF43}" sibTransId="{95C9D30E-A85E-4761-B6DA-D69CDF8223BD}"/>
    <dgm:cxn modelId="{CEE879B6-3BAF-4D55-9E3F-7D12C2C47744}" type="presOf" srcId="{5B32FFE2-4904-4D0F-B4D6-91201C24E2DE}" destId="{F8A0BAD2-9EF9-4189-8DF5-A31925D962D8}" srcOrd="0" destOrd="0" presId="urn:microsoft.com/office/officeart/2005/8/layout/default"/>
    <dgm:cxn modelId="{0178D2CF-EFA3-475C-8DCB-2931A4AE69F7}" type="presOf" srcId="{E21FA8F2-EFED-4D0D-A1D3-06C216336302}" destId="{943F7CF4-2434-4032-8DE4-DF2C0CD5D2B0}" srcOrd="0" destOrd="0" presId="urn:microsoft.com/office/officeart/2005/8/layout/default"/>
    <dgm:cxn modelId="{A5323ED0-6AEF-4904-A630-71BEBF6F9035}" srcId="{E21FA8F2-EFED-4D0D-A1D3-06C216336302}" destId="{D67A50CB-659A-48E1-8AB8-4763F0C95418}" srcOrd="1" destOrd="0" parTransId="{EB04032B-13EB-455F-832C-A31A3DF603CA}" sibTransId="{ADAA0FB2-A7BD-4B18-ABF9-48BD45AC7C85}"/>
    <dgm:cxn modelId="{17931DE4-C832-4428-B635-FE5CDFC55A2D}" srcId="{E21FA8F2-EFED-4D0D-A1D3-06C216336302}" destId="{C5BE7763-48AF-4CF5-9D90-1CFEAE180417}" srcOrd="5" destOrd="0" parTransId="{A6C3B33F-01CF-4CE2-8771-479F681598E3}" sibTransId="{9B4598C0-B58A-43A8-99E6-CD19D68EDEE3}"/>
    <dgm:cxn modelId="{B67C9FFC-9944-4ECB-A044-0686ADB65CF2}" srcId="{E21FA8F2-EFED-4D0D-A1D3-06C216336302}" destId="{DD8A67A6-0117-4D75-8D09-67AE3EB7F4AC}" srcOrd="6" destOrd="0" parTransId="{5E199C20-AA5F-49AF-9D05-5A5AF74F17FC}" sibTransId="{06AA56A2-3B5C-45DA-9864-4F234CE1FCCA}"/>
    <dgm:cxn modelId="{65850754-255E-4B54-B5CE-3E14A1956A38}" type="presParOf" srcId="{943F7CF4-2434-4032-8DE4-DF2C0CD5D2B0}" destId="{F8A0BAD2-9EF9-4189-8DF5-A31925D962D8}" srcOrd="0" destOrd="0" presId="urn:microsoft.com/office/officeart/2005/8/layout/default"/>
    <dgm:cxn modelId="{F22B8276-BD5E-4712-BA2F-D1F29EABC5DE}" type="presParOf" srcId="{943F7CF4-2434-4032-8DE4-DF2C0CD5D2B0}" destId="{56E55E14-173B-48C4-A199-06F079FDBD34}" srcOrd="1" destOrd="0" presId="urn:microsoft.com/office/officeart/2005/8/layout/default"/>
    <dgm:cxn modelId="{F0708478-1137-4B42-94A0-67EB7B086EF1}" type="presParOf" srcId="{943F7CF4-2434-4032-8DE4-DF2C0CD5D2B0}" destId="{F01C6842-9AC6-4027-B43D-03EA93F5807E}" srcOrd="2" destOrd="0" presId="urn:microsoft.com/office/officeart/2005/8/layout/default"/>
    <dgm:cxn modelId="{871742FD-A03E-494B-ADB9-2D26904EE843}" type="presParOf" srcId="{943F7CF4-2434-4032-8DE4-DF2C0CD5D2B0}" destId="{5035D52B-674F-4734-B3D4-99B92D1DDCD8}" srcOrd="3" destOrd="0" presId="urn:microsoft.com/office/officeart/2005/8/layout/default"/>
    <dgm:cxn modelId="{F1C720DA-0167-449F-B993-BADB2D7FE20A}" type="presParOf" srcId="{943F7CF4-2434-4032-8DE4-DF2C0CD5D2B0}" destId="{3CA3B502-274B-4B53-9357-34EFD9F24D85}" srcOrd="4" destOrd="0" presId="urn:microsoft.com/office/officeart/2005/8/layout/default"/>
    <dgm:cxn modelId="{C9498E5F-1D77-4EE2-83C7-53C38C3DD58F}" type="presParOf" srcId="{943F7CF4-2434-4032-8DE4-DF2C0CD5D2B0}" destId="{BB4209B0-F19C-428C-B7D5-ED0A082E4DE4}" srcOrd="5" destOrd="0" presId="urn:microsoft.com/office/officeart/2005/8/layout/default"/>
    <dgm:cxn modelId="{E9CBD522-6EED-45E1-9D25-B76E425B13FA}" type="presParOf" srcId="{943F7CF4-2434-4032-8DE4-DF2C0CD5D2B0}" destId="{C29D23B3-6181-44FF-8F03-F4396073F30D}" srcOrd="6" destOrd="0" presId="urn:microsoft.com/office/officeart/2005/8/layout/default"/>
    <dgm:cxn modelId="{063288AC-3782-45A7-ABC3-7EDF44F5492D}" type="presParOf" srcId="{943F7CF4-2434-4032-8DE4-DF2C0CD5D2B0}" destId="{69170809-CA6D-47E1-A5CD-5B437C906E15}" srcOrd="7" destOrd="0" presId="urn:microsoft.com/office/officeart/2005/8/layout/default"/>
    <dgm:cxn modelId="{4ABAA795-874C-4B6E-9DE4-BC6CD59993AB}" type="presParOf" srcId="{943F7CF4-2434-4032-8DE4-DF2C0CD5D2B0}" destId="{2753E1BA-BAFF-457B-AFB4-84B7BBFB676E}" srcOrd="8" destOrd="0" presId="urn:microsoft.com/office/officeart/2005/8/layout/default"/>
    <dgm:cxn modelId="{2C30FAF4-F3F2-4959-8E5A-8D88CC83E1B8}" type="presParOf" srcId="{943F7CF4-2434-4032-8DE4-DF2C0CD5D2B0}" destId="{1B376429-F8E9-4DC5-97B3-908370D4FD6F}" srcOrd="9" destOrd="0" presId="urn:microsoft.com/office/officeart/2005/8/layout/default"/>
    <dgm:cxn modelId="{5F84EB00-183C-4185-BAF3-E77AEC19A82C}" type="presParOf" srcId="{943F7CF4-2434-4032-8DE4-DF2C0CD5D2B0}" destId="{21A5E56D-1C38-4D0D-994C-F418636F2937}" srcOrd="10" destOrd="0" presId="urn:microsoft.com/office/officeart/2005/8/layout/default"/>
    <dgm:cxn modelId="{5234DADD-1815-4490-9BDB-7B77AD42FBB4}" type="presParOf" srcId="{943F7CF4-2434-4032-8DE4-DF2C0CD5D2B0}" destId="{0DA3C28F-91B5-4E80-8260-2E7748786CFB}" srcOrd="11" destOrd="0" presId="urn:microsoft.com/office/officeart/2005/8/layout/default"/>
    <dgm:cxn modelId="{F6B0CD98-324E-437F-8351-F7A8F71FEC09}" type="presParOf" srcId="{943F7CF4-2434-4032-8DE4-DF2C0CD5D2B0}" destId="{B77FEDFF-521B-436B-8A5A-B3814D4C6620}" srcOrd="12" destOrd="0" presId="urn:microsoft.com/office/officeart/2005/8/layout/default"/>
    <dgm:cxn modelId="{7DC7DC46-5FE4-4627-A1FF-592E0ECA39E4}" type="presParOf" srcId="{943F7CF4-2434-4032-8DE4-DF2C0CD5D2B0}" destId="{812E1C6F-5FFC-4226-A36A-8675F35D8C44}" srcOrd="13" destOrd="0" presId="urn:microsoft.com/office/officeart/2005/8/layout/default"/>
    <dgm:cxn modelId="{C74F17D4-8F8D-4BB6-94F6-54B500D9E421}" type="presParOf" srcId="{943F7CF4-2434-4032-8DE4-DF2C0CD5D2B0}" destId="{9AE7EC4C-C1CE-4CD5-BC5A-8D23CDA80C09}"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0BAD2-9EF9-4189-8DF5-A31925D962D8}">
      <dsp:nvSpPr>
        <dsp:cNvPr id="0" name=""/>
        <dsp:cNvSpPr/>
      </dsp:nvSpPr>
      <dsp:spPr>
        <a:xfrm>
          <a:off x="124983" y="1732"/>
          <a:ext cx="2302522" cy="13815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A: Robot Showtime </a:t>
          </a:r>
          <a:r>
            <a:rPr lang="en-GB" sz="1300" kern="1200" dirty="0"/>
            <a:t> Program your robot to present a 30 second environmental message! </a:t>
          </a:r>
        </a:p>
      </dsp:txBody>
      <dsp:txXfrm>
        <a:off x="124983" y="1732"/>
        <a:ext cx="2302522" cy="1381513"/>
      </dsp:txXfrm>
    </dsp:sp>
    <dsp:sp modelId="{F01C6842-9AC6-4027-B43D-03EA93F5807E}">
      <dsp:nvSpPr>
        <dsp:cNvPr id="0" name=""/>
        <dsp:cNvSpPr/>
      </dsp:nvSpPr>
      <dsp:spPr>
        <a:xfrm>
          <a:off x="2657758" y="1732"/>
          <a:ext cx="2302522" cy="1381513"/>
        </a:xfrm>
        <a:prstGeom prst="rect">
          <a:avLst/>
        </a:prstGeom>
        <a:solidFill>
          <a:schemeClr val="accent2">
            <a:hueOff val="-207909"/>
            <a:satOff val="-11990"/>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B: More Trees Please </a:t>
          </a:r>
          <a:r>
            <a:rPr lang="en-GB" sz="1300" kern="1200" dirty="0"/>
            <a:t>Program your robot to ‘plant’ the tree in the target area of the nature &amp; wildlife area. </a:t>
          </a:r>
        </a:p>
      </dsp:txBody>
      <dsp:txXfrm>
        <a:off x="2657758" y="1732"/>
        <a:ext cx="2302522" cy="1381513"/>
      </dsp:txXfrm>
    </dsp:sp>
    <dsp:sp modelId="{3CA3B502-274B-4B53-9357-34EFD9F24D85}">
      <dsp:nvSpPr>
        <dsp:cNvPr id="0" name=""/>
        <dsp:cNvSpPr/>
      </dsp:nvSpPr>
      <dsp:spPr>
        <a:xfrm>
          <a:off x="5190533" y="1732"/>
          <a:ext cx="2302522" cy="1381513"/>
        </a:xfrm>
        <a:prstGeom prst="rect">
          <a:avLst/>
        </a:prstGeom>
        <a:solidFill>
          <a:schemeClr val="accent2">
            <a:hueOff val="-415818"/>
            <a:satOff val="-23979"/>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C: Pollution Clean Up </a:t>
          </a:r>
          <a:r>
            <a:rPr lang="en-GB" sz="1300" kern="1200" dirty="0"/>
            <a:t> Collect the two discarded TYRES that will have been placed on two of the 6 marked areas of the mat </a:t>
          </a:r>
        </a:p>
      </dsp:txBody>
      <dsp:txXfrm>
        <a:off x="5190533" y="1732"/>
        <a:ext cx="2302522" cy="1381513"/>
      </dsp:txXfrm>
    </dsp:sp>
    <dsp:sp modelId="{C29D23B3-6181-44FF-8F03-F4396073F30D}">
      <dsp:nvSpPr>
        <dsp:cNvPr id="0" name=""/>
        <dsp:cNvSpPr/>
      </dsp:nvSpPr>
      <dsp:spPr>
        <a:xfrm>
          <a:off x="124983" y="1613498"/>
          <a:ext cx="2302522" cy="1381513"/>
        </a:xfrm>
        <a:prstGeom prst="rect">
          <a:avLst/>
        </a:prstGeom>
        <a:solidFill>
          <a:schemeClr val="accent2">
            <a:hueOff val="-623727"/>
            <a:satOff val="-35969"/>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D: Retrieve The Eco Vehicle </a:t>
          </a:r>
          <a:r>
            <a:rPr lang="en-GB" sz="1300" kern="1200" dirty="0"/>
            <a:t>You need to get your eco vehicle back to the robot zone. it is currently secured behind the security gate in the eco centre.</a:t>
          </a:r>
        </a:p>
      </dsp:txBody>
      <dsp:txXfrm>
        <a:off x="124983" y="1613498"/>
        <a:ext cx="2302522" cy="1381513"/>
      </dsp:txXfrm>
    </dsp:sp>
    <dsp:sp modelId="{2753E1BA-BAFF-457B-AFB4-84B7BBFB676E}">
      <dsp:nvSpPr>
        <dsp:cNvPr id="0" name=""/>
        <dsp:cNvSpPr/>
      </dsp:nvSpPr>
      <dsp:spPr>
        <a:xfrm>
          <a:off x="2657758" y="1613498"/>
          <a:ext cx="2302522" cy="1381513"/>
        </a:xfrm>
        <a:prstGeom prst="rect">
          <a:avLst/>
        </a:prstGeom>
        <a:solidFill>
          <a:schemeClr val="accent2">
            <a:hueOff val="-831636"/>
            <a:satOff val="-4795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E: Battery Store </a:t>
          </a:r>
        </a:p>
        <a:p>
          <a:pPr marL="0" lvl="0" indent="0" algn="ctr" defTabSz="577850">
            <a:lnSpc>
              <a:spcPct val="90000"/>
            </a:lnSpc>
            <a:spcBef>
              <a:spcPct val="0"/>
            </a:spcBef>
            <a:spcAft>
              <a:spcPct val="35000"/>
            </a:spcAft>
            <a:buNone/>
          </a:pPr>
          <a:r>
            <a:rPr lang="en-GB" sz="1300" kern="1200" dirty="0"/>
            <a:t>The battery for your eco vehicle is in the battery store (inside the structure you built) and you need to get it back to the robot zone.  </a:t>
          </a:r>
        </a:p>
      </dsp:txBody>
      <dsp:txXfrm>
        <a:off x="2657758" y="1613498"/>
        <a:ext cx="2302522" cy="1381513"/>
      </dsp:txXfrm>
    </dsp:sp>
    <dsp:sp modelId="{21A5E56D-1C38-4D0D-994C-F418636F2937}">
      <dsp:nvSpPr>
        <dsp:cNvPr id="0" name=""/>
        <dsp:cNvSpPr/>
      </dsp:nvSpPr>
      <dsp:spPr>
        <a:xfrm>
          <a:off x="5190533" y="1613498"/>
          <a:ext cx="2302522" cy="1381513"/>
        </a:xfrm>
        <a:prstGeom prst="rect">
          <a:avLst/>
        </a:prstGeom>
        <a:solidFill>
          <a:schemeClr val="accent2">
            <a:hueOff val="-1039545"/>
            <a:satOff val="-59949"/>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F: Recycling Centre  </a:t>
          </a:r>
          <a:r>
            <a:rPr lang="en-GB" sz="1300" kern="1200" dirty="0"/>
            <a:t>Program your robot to go to the recycling centre and retrieve both the ‘plastic’ (ping pong ball) and the engineer and then return them to the robot zone</a:t>
          </a:r>
        </a:p>
      </dsp:txBody>
      <dsp:txXfrm>
        <a:off x="5190533" y="1613498"/>
        <a:ext cx="2302522" cy="1381513"/>
      </dsp:txXfrm>
    </dsp:sp>
    <dsp:sp modelId="{B77FEDFF-521B-436B-8A5A-B3814D4C6620}">
      <dsp:nvSpPr>
        <dsp:cNvPr id="0" name=""/>
        <dsp:cNvSpPr/>
      </dsp:nvSpPr>
      <dsp:spPr>
        <a:xfrm>
          <a:off x="1391371" y="3225264"/>
          <a:ext cx="2302522" cy="1381513"/>
        </a:xfrm>
        <a:prstGeom prst="rect">
          <a:avLst/>
        </a:prstGeom>
        <a:solidFill>
          <a:schemeClr val="accent2">
            <a:hueOff val="-1247454"/>
            <a:satOff val="-71938"/>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G: Charge Up The Eco Vehicle </a:t>
          </a:r>
          <a:r>
            <a:rPr lang="en-GB" sz="1300" kern="1200" dirty="0"/>
            <a:t>You need to get your amazing eco vehicle charged up at the charging station but it needs to be taken there by your robot</a:t>
          </a:r>
        </a:p>
      </dsp:txBody>
      <dsp:txXfrm>
        <a:off x="1391371" y="3225264"/>
        <a:ext cx="2302522" cy="1381513"/>
      </dsp:txXfrm>
    </dsp:sp>
    <dsp:sp modelId="{9AE7EC4C-C1CE-4CD5-BC5A-8D23CDA80C09}">
      <dsp:nvSpPr>
        <dsp:cNvPr id="0" name=""/>
        <dsp:cNvSpPr/>
      </dsp:nvSpPr>
      <dsp:spPr>
        <a:xfrm>
          <a:off x="3924146" y="3225264"/>
          <a:ext cx="2302522" cy="1381513"/>
        </a:xfrm>
        <a:prstGeom prst="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Task H: The Ramp Recycler </a:t>
          </a:r>
        </a:p>
        <a:p>
          <a:pPr marL="0" lvl="0" indent="0" algn="ctr" defTabSz="577850">
            <a:lnSpc>
              <a:spcPct val="90000"/>
            </a:lnSpc>
            <a:spcBef>
              <a:spcPct val="0"/>
            </a:spcBef>
            <a:spcAft>
              <a:spcPct val="35000"/>
            </a:spcAft>
            <a:buNone/>
          </a:pPr>
          <a:r>
            <a:rPr lang="en-GB" sz="1300" kern="1200" dirty="0"/>
            <a:t>You need to program your robot to climb the ramp recycler, starting from the robot zone.</a:t>
          </a:r>
        </a:p>
        <a:p>
          <a:pPr marL="0" lvl="0" indent="0" algn="ctr" defTabSz="577850">
            <a:lnSpc>
              <a:spcPct val="90000"/>
            </a:lnSpc>
            <a:spcBef>
              <a:spcPct val="0"/>
            </a:spcBef>
            <a:spcAft>
              <a:spcPct val="35000"/>
            </a:spcAft>
            <a:buNone/>
          </a:pPr>
          <a:r>
            <a:rPr lang="en-GB" sz="1300" kern="1200" dirty="0"/>
            <a:t> </a:t>
          </a:r>
        </a:p>
      </dsp:txBody>
      <dsp:txXfrm>
        <a:off x="3924146" y="3225264"/>
        <a:ext cx="2302522" cy="13815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30T16:07:47.234"/>
    </inkml:context>
    <inkml:brush xml:id="br0">
      <inkml:brushProperty name="width" value="0.35" units="cm"/>
      <inkml:brushProperty name="height" value="0.35" units="cm"/>
      <inkml:brushProperty name="color" value="#FFFFFF"/>
      <inkml:brushProperty name="ignorePressure" value="1"/>
    </inkml:brush>
  </inkml:definitions>
  <inkml:trace contextRef="#ctx0" brushRef="#br0">1244 445,'-33'2,"0"1,-22 5,17-2,-29 1,41-6,12 1,-1-1,0-1,0-1,1 0,-1-1,-10-2,25 4,-1 0,1 0,-1 0,0 0,1 0,-1 0,0 0,1-1,-1 1,1 0,-1 0,1 0,-1-1,1 1,-1 0,0-1,1 1,0 0,-1-1,1 1,-1-1,1 1,-1-1,1 1,0-1,-1 1,1-1,0 1,0-1,-1 0,1 1,0-1,0 1,0-1,0 0,0 1,0-1,0 1,0-1,0 0,0 1,0-1,0 1,0-1,0 0,1 1,-1-1,0 1,0-1,1 1,-1-1,0 1,1-1,-1 1,1-1,-1 1,0-1,1 1,-1 0,1-1,-1 1,1 0,-1-1,1 1,0 0,-1-1,40-21,-12 10,0 2,0 1,1 2,1 0,28-2,-45 7,0-1,-1-1,1 0,0-1,-5 2,1 0,0 0,0 0,0 1,0 1,0-1,0 2,3-1,-11 1,1 0,-1 0,1 1,-1-1,1 0,-1 1,1-1,-1 1,0 0,1-1,-1 1,0 0,1 0,-1 0,0 0,0 0,0 0,0 0,0 0,0 0,1 1,10 32,-11-31,0 1,0-1,0 1,0-1,0 1,1-1,-1 0,1 0,0 0,0 0,0 0,0 0,1-1,1 2,0-1,1-1,0 0,0 0,1 0,-1-1,3 1,-4-2,-1 1,0 0,0-1,1 1,-1 0,0 0,0 1,0-1,0 1,0-1,0 1,-1 0,1 0,-1 0,1 1,1 1,-4-4,0 1,0 0,0 0,0 0,0 0,0-1,0 1,0 0,0 0,-1 0,1-1,0 1,0 0,-1 0,1-1,-1 1,1 0,0-1,-1 1,1 0,-1-1,0 1,1 0,-1-1,1 1,-1-1,0 1,0-1,1 0,-1 1,0-1,-26 14,23-12,-15 9,18-6,11 0,-10-5,0 0,0 0,0 0,-1 0,1 0,0 0,0 0,0 1,0-1,0 0,0 0,0 0,0 0,0 0,0 0,-1 1,1-1,0 0,0 0,0 0,0 0,0 0,0 0,0 1,0-1,0 0,0 0,0 0,0 0,0 0,0 1,0-1,0 0,1 0,-1 0,0 0,0 0,0 0,0 1,0-1,0 0,0 0,0 0,0 0,0 0,1 0,-1 0,0 0,0 0,0 1,0-1,0 0,0 0,1 0,-1 0,0 0,0 0,0 0,0 0,0 0,1 0,-1 0,0 0,-20 9,-31 5,-75 8,190-17,331-7,-470-2,-1-4,-70-16,113 19,0-2,0-1,1-1,1-2,0-1,0-2,-2-2,-2-9,34 25,1 0,-1 0,1-1,0 1,-1 0,1 0,0-1,-1 1,1 0,0-1,0 1,-1 0,1-1,0 1,0-1,0 1,0 0,-1-1,1 1,0-1,0 1,0 0,0-1,0 1,0-1,0 1,0-1,0 1,0 0,0-1,0 1,1-1,-1 1,0 0,0-1,0 1,1-1,-1 1,0 0,0-1,1 1,-1 0,0-1,0 1,1 0,-1 0,0-1,1 1,-1 0,1 0,-1 0,0-1,1 1,0 0,7-3,1 1,0 1,0-1,0 1,0 1,0 0,519 0,-333 5,-64-3,211 2,-333-4,13 0,0 0,0-1,-1-2,1 0,11-4,-32 7,0 0,0 0,0-1,1 1,-1 0,0-1,0 1,0-1,0 1,0-1,0 0,0 1,0-1,0 0,0 0,0 0,0 0,-1 1,1-1,0 0,-1 0,1-1,0 1,-1 0,1 0,-1-1,-1 1,1 0,0 0,-1 0,1-1,-1 1,1 0,-1 0,0 0,1 0,-1 0,0 0,0 0,0 0,1 1,-1-1,0 0,0 0,0 1,-1-1,-8-6,0 1,0 1,-1 0,-6-2,-29-9,0 3,-20-2,-53-15,-11-12,-19-5,-54-6,2 15,-1 10,-1 8,-153 7,159 3,109 3,-61 4,104 6,-31 5,62-6,0 1,1 0,-1 0,1 2,0 0,0 0,-6 5,19-10,-1 0,0 1,1-1,-1 0,0 1,0-1,1 1,-1-1,1 1,-1-1,0 1,1-1,-1 1,1 0,0-1,-1 1,1 0,-1-1,1 1,0 0,0 0,-1-1,1 1,0 0,0 0,0 0,0-1,0 1,0 0,0 0,0 0,0-1,0 1,0 0,1 0,-1 0,0-1,0 1,1 0,-1-1,1 1,-1 0,1-1,-1 1,1 0,-1-1,1 1,-1-1,1 1,0-1,-1 1,1-1,0 1,5 3,1 0,-1 0,1 0,-1-1,5 1,37 11,1-2,0-2,0-2,1-3,11-1,25 5,272 29,181 25,-520-62,35 7,-51-9,1 1,-2 0,1 0,0 0,0 0,0 0,0 1,-1-1,1 1,0 0,-1-1,2 3,-3-3,-1-1,0 1,0 0,1-1,-1 1,0 0,0-1,0 1,0 0,0-1,0 1,0 0,0-1,0 1,-1 0,1-1,0 1,0 0,0-1,-1 1,1-1,0 1,-1 0,1-1,-1 1,1-1,-1 1,1-1,-1 1,1-1,-1 1,1-1,-1 0,1 1,-1-1,0 0,1 0,-1 1,-8 4,0 1,-1-1,1-1,-1 1,0-2,-1 1,-5 0,-82 14,65-13,-217 26,-69-8,262-20,27 0,59-2,555-7,-482 0</inkml:trace>
  <inkml:trace contextRef="#ctx0" brushRef="#br0" timeOffset="80526.66">1793 812,'-1'-43,"0"22,0 0,2-1,0 1,2 0,0 0,1 0,3-5,0 54,-3 307,-5-245,1-307,0 155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lego.com/en-us/products/lego-education-spike-prime-set/45678#in-the-bo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aisingrobots.com/challeng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lego.com/en-gb/downloads/mindstorms-ev3/softwar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raisingrobots.com/challenge/" TargetMode="External"/><Relationship Id="rId4" Type="http://schemas.openxmlformats.org/officeDocument/2006/relationships/hyperlink" Target="https://robotics.tomorrowsengineers.org.uk/teacher-zone/resourc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aisingrobots.com/challeng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hangingPunct="1">
              <a:lnSpc>
                <a:spcPct val="150000"/>
              </a:lnSpc>
              <a:spcBef>
                <a:spcPct val="20000"/>
              </a:spcBef>
              <a:defRPr/>
            </a:pPr>
            <a:endParaRPr lang="en-GB" sz="500" b="1" kern="1200" dirty="0">
              <a:solidFill>
                <a:srgbClr val="4F81BD">
                  <a:lumMod val="50000"/>
                </a:srgbClr>
              </a:solidFill>
              <a:latin typeface="VAG Rounded Std Light" panose="020F0502020204020204"/>
              <a:cs typeface="Calibri"/>
            </a:endParaRPr>
          </a:p>
          <a:p>
            <a:pPr marL="342900" indent="-342900">
              <a:lnSpc>
                <a:spcPct val="150000"/>
              </a:lnSpc>
              <a:buFont typeface="Symbol" panose="05050102010706020507" pitchFamily="18" charset="2"/>
              <a:buChar char=""/>
              <a:defRPr/>
            </a:pPr>
            <a:r>
              <a:rPr lang="en-GB" dirty="0">
                <a:latin typeface="VAG Rounded Std Light" panose="020F0502020204020204"/>
                <a:ea typeface="Calibri" panose="020F0502020204030204" pitchFamily="34" charset="0"/>
                <a:cs typeface="Times New Roman" panose="02020603050405020304" pitchFamily="18" charset="0"/>
              </a:rPr>
              <a:t>If you don’t have a Spike Prime or Mindstorms Robot in School already, you will have to purchase one to take part in the Challenge!</a:t>
            </a:r>
          </a:p>
          <a:p>
            <a:pPr marL="342900" indent="-342900">
              <a:lnSpc>
                <a:spcPct val="150000"/>
              </a:lnSpc>
              <a:buFont typeface="Symbol" panose="05050102010706020507" pitchFamily="18" charset="2"/>
              <a:buChar char=""/>
              <a:defRPr/>
            </a:pPr>
            <a:r>
              <a:rPr lang="en-GB" b="1" dirty="0">
                <a:latin typeface="VAG Rounded Std Light" panose="020F0502020204020204"/>
                <a:ea typeface="Calibri" panose="020F0502020204030204" pitchFamily="34" charset="0"/>
                <a:cs typeface="Times New Roman" panose="02020603050405020304" pitchFamily="18" charset="0"/>
              </a:rPr>
              <a:t>Engineering UK will not be giving out new robots this year.</a:t>
            </a:r>
          </a:p>
          <a:p>
            <a:pPr marL="342900" indent="-342900">
              <a:lnSpc>
                <a:spcPct val="150000"/>
              </a:lnSpc>
              <a:buFont typeface="Symbol" panose="05050102010706020507" pitchFamily="18" charset="2"/>
              <a:buChar char=""/>
              <a:defRPr/>
            </a:pPr>
            <a:r>
              <a:rPr lang="en-GB" dirty="0">
                <a:latin typeface="VAG Rounded Std Light" panose="020F0502020204020204"/>
                <a:ea typeface="Calibri" panose="020F0502020204030204" pitchFamily="34" charset="0"/>
                <a:cs typeface="Times New Roman" panose="02020603050405020304" pitchFamily="18" charset="0"/>
              </a:rPr>
              <a:t>Historically Engineering UK did give out Mindstorms Robots to Schools who originally signed up to the program, so if your school has taken part previously you may have a robot in school already!</a:t>
            </a:r>
          </a:p>
          <a:p>
            <a:pPr marL="342900" indent="-342900">
              <a:lnSpc>
                <a:spcPct val="150000"/>
              </a:lnSpc>
              <a:buFont typeface="Symbol" panose="05050102010706020507" pitchFamily="18" charset="2"/>
              <a:buChar char=""/>
              <a:defRPr/>
            </a:pPr>
            <a:r>
              <a:rPr lang="en-GB" dirty="0">
                <a:latin typeface="VAG Rounded Std Light" panose="020F0502020204020204"/>
                <a:ea typeface="Calibri" panose="020F0502020204030204" pitchFamily="34" charset="0"/>
                <a:cs typeface="Times New Roman" panose="02020603050405020304" pitchFamily="18" charset="0"/>
              </a:rPr>
              <a:t>Spike Primes are fantastic pieces of Equipment that can be used throughout the School Year, more information on the link below. </a:t>
            </a:r>
          </a:p>
          <a:p>
            <a:pPr marL="342900" indent="-342900">
              <a:lnSpc>
                <a:spcPct val="150000"/>
              </a:lnSpc>
              <a:buFont typeface="Symbol" panose="05050102010706020507" pitchFamily="18" charset="2"/>
              <a:buChar char=""/>
              <a:defRPr/>
            </a:pPr>
            <a:r>
              <a:rPr lang="en-GB" dirty="0">
                <a:latin typeface="VAG Rounded Std Light" panose="020F0502020204020204"/>
                <a:ea typeface="Calibri" panose="020F0502020204030204" pitchFamily="34" charset="0"/>
                <a:cs typeface="Times New Roman" panose="02020603050405020304" pitchFamily="18" charset="0"/>
                <a:hlinkClick r:id="rId3"/>
              </a:rPr>
              <a:t>https://education.lego.com/en-us/products/lego-education-spike-prime-set/45678#in-the-box</a:t>
            </a:r>
            <a:endParaRPr lang="en-GB" dirty="0">
              <a:latin typeface="VAG Rounded Std Light" panose="020F0502020204020204"/>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1906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Engineering UK will have a new form for you to fill this year to request replacements and new kit needed for the program! (more information will be sent out regarding this soon!)</a:t>
            </a: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 kit for new schools will include, Challenge Mat, Lego Pieces and Ramp!</a:t>
            </a:r>
          </a:p>
          <a:p>
            <a:pPr marL="342900" indent="-342900">
              <a:lnSpc>
                <a:spcPct val="150000"/>
              </a:lnSpc>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 complete guide to how to set up your Challenge Mat and associated pieces is on the following link: </a:t>
            </a:r>
            <a:r>
              <a:rPr lang="en-US" dirty="0">
                <a:hlinkClick r:id="rId3"/>
              </a:rPr>
              <a:t>ROBOTICS CHALLENGE - RAISING ROBOTS - AUTHORISED LEGO® EDUCATION PARTNER</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6522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hangingPunct="1">
              <a:lnSpc>
                <a:spcPct val="150000"/>
              </a:lnSpc>
              <a:spcBef>
                <a:spcPct val="20000"/>
              </a:spcBef>
              <a:defRPr/>
            </a:pPr>
            <a:endParaRPr lang="en-GB" sz="500" b="1" kern="1200" dirty="0">
              <a:solidFill>
                <a:srgbClr val="4F81BD">
                  <a:lumMod val="50000"/>
                </a:srgbClr>
              </a:solidFill>
              <a:latin typeface="VAG Rounded Std Light" panose="020F0502020204020204" pitchFamily="34" charset="0"/>
            </a:endParaRP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Download the LEGO MINDSTORMS Software </a:t>
            </a:r>
          </a:p>
          <a:p>
            <a:pPr lvl="0">
              <a:lnSpc>
                <a:spcPct val="150000"/>
              </a:lnSpc>
            </a:pPr>
            <a:r>
              <a:rPr lang="en-GB" dirty="0">
                <a:latin typeface="Calibri" panose="020F0502020204030204" pitchFamily="34" charset="0"/>
                <a:ea typeface="Calibri" panose="020F0502020204030204" pitchFamily="34" charset="0"/>
                <a:cs typeface="Times New Roman" panose="02020603050405020304" pitchFamily="18" charset="0"/>
                <a:hlinkClick r:id="rId3"/>
              </a:rPr>
              <a:t>https://education.lego.com/en-gb/downloads/mindstorms-ev3/software</a:t>
            </a: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Review downloadable resources on the Robotics Challenge website</a:t>
            </a:r>
          </a:p>
          <a:p>
            <a:pPr lvl="0">
              <a:lnSpc>
                <a:spcPct val="150000"/>
              </a:lnSpc>
            </a:pPr>
            <a:r>
              <a:rPr lang="en-GB" dirty="0">
                <a:latin typeface="Calibri" panose="020F0502020204030204" pitchFamily="34" charset="0"/>
                <a:ea typeface="Calibri" panose="020F0502020204030204" pitchFamily="34" charset="0"/>
                <a:cs typeface="Times New Roman" panose="02020603050405020304" pitchFamily="18" charset="0"/>
                <a:hlinkClick r:id="rId4"/>
              </a:rPr>
              <a:t>https://robotics.tomorrowsengineers.org.uk/teacher-zone/resources/</a:t>
            </a: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Go to the Raising Robots website to review videos and extra support materials for the Robotics Challenge </a:t>
            </a:r>
            <a:r>
              <a:rPr lang="en-GB" dirty="0">
                <a:latin typeface="Calibri" panose="020F0502020204030204" pitchFamily="34" charset="0"/>
                <a:ea typeface="Calibri" panose="020F0502020204030204" pitchFamily="34" charset="0"/>
                <a:cs typeface="Times New Roman" panose="02020603050405020304" pitchFamily="18" charset="0"/>
                <a:hlinkClick r:id="rId5"/>
              </a:rPr>
              <a:t>https://raisingrobots.com/challenge/</a:t>
            </a:r>
            <a:r>
              <a:rPr lang="en-GB" dirty="0">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57500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the challenge guide here https://roboticschallenge.org.uk/teacher-zone/ </a:t>
            </a:r>
            <a:endParaRPr lang="en-GB" dirty="0"/>
          </a:p>
        </p:txBody>
      </p:sp>
    </p:spTree>
    <p:extLst>
      <p:ext uri="{BB962C8B-B14F-4D97-AF65-F5344CB8AC3E}">
        <p14:creationId xmlns:p14="http://schemas.microsoft.com/office/powerpoint/2010/main" val="39564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When setting up your </a:t>
            </a:r>
            <a:r>
              <a:rPr lang="en-GB" b="1" dirty="0">
                <a:latin typeface="Calibri" panose="020F0502020204030204" pitchFamily="34" charset="0"/>
                <a:ea typeface="Calibri" panose="020F0502020204030204" pitchFamily="34" charset="0"/>
                <a:cs typeface="Times New Roman" panose="02020603050405020304" pitchFamily="18" charset="0"/>
              </a:rPr>
              <a:t>team of up to 10 aged between 11-14</a:t>
            </a:r>
            <a:r>
              <a:rPr lang="en-GB" dirty="0">
                <a:latin typeface="Calibri" panose="020F0502020204030204" pitchFamily="34" charset="0"/>
                <a:ea typeface="Calibri" panose="020F0502020204030204" pitchFamily="34" charset="0"/>
                <a:cs typeface="Times New Roman" panose="02020603050405020304" pitchFamily="18" charset="0"/>
              </a:rPr>
              <a:t>, we ask you to consider how you will recruit students who are under-represented in engineering. </a:t>
            </a:r>
          </a:p>
          <a:p>
            <a:pPr>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If you have more than ten students interested in taking part, you can run an in school competition and decide which team will represent your school at the heats!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Ideas include:</a:t>
            </a: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Running it as an eco or environmental club (rather than a STEM or robotics club)</a:t>
            </a: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Inviting specific pupils (FSM recipients, ethnic minority students, students with a disability or special educational need, LGBTQ+ students)</a:t>
            </a:r>
          </a:p>
          <a:p>
            <a:pPr marL="342900" indent="-342900">
              <a:lnSpc>
                <a:spcPct val="150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Running sessions during class/curriculum time for mixed/lower ability classes</a:t>
            </a:r>
          </a:p>
          <a:p>
            <a:pPr marL="342900" indent="-342900">
              <a:lnSpc>
                <a:spcPct val="150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ask that at least 50% of participants from co-ed schools identify as female. </a:t>
            </a:r>
          </a:p>
          <a:p>
            <a:endParaRPr lang="en-GB" dirty="0"/>
          </a:p>
        </p:txBody>
      </p:sp>
    </p:spTree>
    <p:extLst>
      <p:ext uri="{BB962C8B-B14F-4D97-AF65-F5344CB8AC3E}">
        <p14:creationId xmlns:p14="http://schemas.microsoft.com/office/powerpoint/2010/main" val="265283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Calibri"/>
              </a:rPr>
              <a:t>More information on </a:t>
            </a:r>
            <a:r>
              <a:rPr lang="en-US" sz="1200" dirty="0">
                <a:hlinkClick r:id="rId3"/>
              </a:rPr>
              <a:t>ROBOTICS CHALLENGE - RAISING ROBOTS - AUTHORISED LEGO® EDUCATION PARTNER</a:t>
            </a:r>
            <a:r>
              <a:rPr lang="en-US" sz="1200" dirty="0"/>
              <a:t> </a:t>
            </a:r>
            <a:endParaRPr lang="en-GB" sz="1200" kern="1200" dirty="0">
              <a:solidFill>
                <a:schemeClr val="tx1"/>
              </a:solidFill>
              <a:latin typeface="Calibri"/>
            </a:endParaRPr>
          </a:p>
          <a:p>
            <a:endParaRPr lang="en-GB" dirty="0"/>
          </a:p>
        </p:txBody>
      </p:sp>
    </p:spTree>
    <p:extLst>
      <p:ext uri="{BB962C8B-B14F-4D97-AF65-F5344CB8AC3E}">
        <p14:creationId xmlns:p14="http://schemas.microsoft.com/office/powerpoint/2010/main" val="269504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457200" hangingPunct="1">
              <a:lnSpc>
                <a:spcPct val="150000"/>
              </a:lnSpc>
              <a:spcBef>
                <a:spcPct val="20000"/>
              </a:spcBef>
              <a:buFont typeface="Arial" panose="020B0604020202020204" pitchFamily="34" charset="0"/>
              <a:buChar char="•"/>
              <a:defRPr/>
            </a:pPr>
            <a:r>
              <a:rPr lang="en-GB" kern="1200" dirty="0">
                <a:solidFill>
                  <a:schemeClr val="tx1"/>
                </a:solidFill>
              </a:rPr>
              <a:t>Your team works together to explain the thinking behind your robotic creations</a:t>
            </a:r>
          </a:p>
          <a:p>
            <a:pPr marL="285750" indent="-285750" defTabSz="457200" hangingPunct="1">
              <a:lnSpc>
                <a:spcPct val="150000"/>
              </a:lnSpc>
              <a:spcBef>
                <a:spcPct val="20000"/>
              </a:spcBef>
              <a:buFont typeface="Arial" panose="020B0604020202020204" pitchFamily="34" charset="0"/>
              <a:buChar char="•"/>
              <a:defRPr/>
            </a:pPr>
            <a:r>
              <a:rPr lang="en-GB" kern="1200" dirty="0">
                <a:solidFill>
                  <a:schemeClr val="tx1"/>
                </a:solidFill>
              </a:rPr>
              <a:t>As Robotics Engineers, you have designed and developed amazing robots by continuously testing, evaluating, tinkering and improving them so that your robots can complete the Speed and Robotics Challenge tasks</a:t>
            </a:r>
          </a:p>
          <a:p>
            <a:pPr marL="285750" indent="-285750" defTabSz="457200" hangingPunct="1">
              <a:lnSpc>
                <a:spcPct val="150000"/>
              </a:lnSpc>
              <a:spcBef>
                <a:spcPct val="20000"/>
              </a:spcBef>
              <a:buFont typeface="Arial" panose="020B0604020202020204" pitchFamily="34" charset="0"/>
              <a:buChar char="•"/>
              <a:defRPr/>
            </a:pPr>
            <a:r>
              <a:rPr lang="en-GB" kern="1200" dirty="0">
                <a:solidFill>
                  <a:schemeClr val="tx1"/>
                </a:solidFill>
              </a:rPr>
              <a:t>Our STEM Ambassadors will review your brilliant designs and solutions you’ve come up with. Good luck!</a:t>
            </a:r>
          </a:p>
          <a:p>
            <a:endParaRPr lang="en-GB" dirty="0"/>
          </a:p>
        </p:txBody>
      </p:sp>
    </p:spTree>
    <p:extLst>
      <p:ext uri="{BB962C8B-B14F-4D97-AF65-F5344CB8AC3E}">
        <p14:creationId xmlns:p14="http://schemas.microsoft.com/office/powerpoint/2010/main" val="182501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8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EUK11342_PPT_Artwork.jpg">
            <a:extLst>
              <a:ext uri="{FF2B5EF4-FFF2-40B4-BE49-F238E27FC236}">
                <a16:creationId xmlns:a16="http://schemas.microsoft.com/office/drawing/2014/main" id="{DA30E026-711F-7B28-F681-C08661FCC673}"/>
              </a:ext>
            </a:extLst>
          </p:cNvPr>
          <p:cNvPicPr>
            <a:picLocks noChangeAspect="1"/>
          </p:cNvPicPr>
          <p:nvPr userDrawn="1"/>
        </p:nvPicPr>
        <p:blipFill rotWithShape="1">
          <a:blip r:embed="rId2"/>
          <a:srcRect r="39139" b="50000"/>
          <a:stretch/>
        </p:blipFill>
        <p:spPr>
          <a:xfrm>
            <a:off x="0" y="0"/>
            <a:ext cx="5565058" cy="3429000"/>
          </a:xfrm>
          <a:prstGeom prst="rect">
            <a:avLst/>
          </a:prstGeom>
          <a:ln w="12700">
            <a:miter lim="400000"/>
          </a:ln>
        </p:spPr>
      </p:pic>
      <p:pic>
        <p:nvPicPr>
          <p:cNvPr id="3" name="Picture 2">
            <a:extLst>
              <a:ext uri="{FF2B5EF4-FFF2-40B4-BE49-F238E27FC236}">
                <a16:creationId xmlns:a16="http://schemas.microsoft.com/office/drawing/2014/main" id="{2058B4F1-A086-3B2A-0968-2019CD6A9D02}"/>
              </a:ext>
            </a:extLst>
          </p:cNvPr>
          <p:cNvPicPr>
            <a:picLocks noChangeAspect="1"/>
          </p:cNvPicPr>
          <p:nvPr userDrawn="1"/>
        </p:nvPicPr>
        <p:blipFill>
          <a:blip r:embed="rId3"/>
          <a:stretch>
            <a:fillRect/>
          </a:stretch>
        </p:blipFill>
        <p:spPr>
          <a:xfrm>
            <a:off x="4117939" y="5718638"/>
            <a:ext cx="698796" cy="467907"/>
          </a:xfrm>
          <a:prstGeom prst="rect">
            <a:avLst/>
          </a:prstGeom>
        </p:spPr>
      </p:pic>
      <p:pic>
        <p:nvPicPr>
          <p:cNvPr id="4" name="Picture 3">
            <a:extLst>
              <a:ext uri="{FF2B5EF4-FFF2-40B4-BE49-F238E27FC236}">
                <a16:creationId xmlns:a16="http://schemas.microsoft.com/office/drawing/2014/main" id="{32C9B839-83BF-C984-6D88-A554E00DB658}"/>
              </a:ext>
            </a:extLst>
          </p:cNvPr>
          <p:cNvPicPr>
            <a:picLocks noChangeAspect="1"/>
          </p:cNvPicPr>
          <p:nvPr userDrawn="1"/>
        </p:nvPicPr>
        <p:blipFill>
          <a:blip r:embed="rId4"/>
          <a:stretch>
            <a:fillRect/>
          </a:stretch>
        </p:blipFill>
        <p:spPr>
          <a:xfrm>
            <a:off x="5726727" y="5788058"/>
            <a:ext cx="636282" cy="398486"/>
          </a:xfrm>
          <a:prstGeom prst="rect">
            <a:avLst/>
          </a:prstGeom>
        </p:spPr>
      </p:pic>
      <p:pic>
        <p:nvPicPr>
          <p:cNvPr id="5" name="EUK11342_PPT_Artwork.jpg">
            <a:extLst>
              <a:ext uri="{FF2B5EF4-FFF2-40B4-BE49-F238E27FC236}">
                <a16:creationId xmlns:a16="http://schemas.microsoft.com/office/drawing/2014/main" id="{4EA38F91-431A-3E34-5D8C-E77705F9E9DA}"/>
              </a:ext>
            </a:extLst>
          </p:cNvPr>
          <p:cNvPicPr>
            <a:picLocks noChangeAspect="1"/>
          </p:cNvPicPr>
          <p:nvPr userDrawn="1"/>
        </p:nvPicPr>
        <p:blipFill rotWithShape="1">
          <a:blip r:embed="rId2"/>
          <a:srcRect t="66237"/>
          <a:stretch/>
        </p:blipFill>
        <p:spPr>
          <a:xfrm>
            <a:off x="3048000" y="4542502"/>
            <a:ext cx="9144000" cy="2315497"/>
          </a:xfrm>
          <a:prstGeom prst="rect">
            <a:avLst/>
          </a:prstGeom>
          <a:ln w="12700">
            <a:miter lim="400000"/>
          </a:ln>
        </p:spPr>
      </p:pic>
      <p:pic>
        <p:nvPicPr>
          <p:cNvPr id="6" name="Picture 5">
            <a:extLst>
              <a:ext uri="{FF2B5EF4-FFF2-40B4-BE49-F238E27FC236}">
                <a16:creationId xmlns:a16="http://schemas.microsoft.com/office/drawing/2014/main" id="{4CAA14E6-68B1-902E-5A93-4CD33EEE32D3}"/>
              </a:ext>
            </a:extLst>
          </p:cNvPr>
          <p:cNvPicPr>
            <a:picLocks noChangeAspect="1"/>
          </p:cNvPicPr>
          <p:nvPr userDrawn="1"/>
        </p:nvPicPr>
        <p:blipFill>
          <a:blip r:embed="rId3"/>
          <a:stretch>
            <a:fillRect/>
          </a:stretch>
        </p:blipFill>
        <p:spPr>
          <a:xfrm>
            <a:off x="5664213" y="5718638"/>
            <a:ext cx="698796" cy="467907"/>
          </a:xfrm>
          <a:prstGeom prst="rect">
            <a:avLst/>
          </a:prstGeom>
        </p:spPr>
      </p:pic>
      <p:sp>
        <p:nvSpPr>
          <p:cNvPr id="8" name="Rectangle 7">
            <a:extLst>
              <a:ext uri="{FF2B5EF4-FFF2-40B4-BE49-F238E27FC236}">
                <a16:creationId xmlns:a16="http://schemas.microsoft.com/office/drawing/2014/main" id="{0CEB9232-F751-14EB-F85A-97018C78F898}"/>
              </a:ext>
            </a:extLst>
          </p:cNvPr>
          <p:cNvSpPr/>
          <p:nvPr userDrawn="1"/>
        </p:nvSpPr>
        <p:spPr>
          <a:xfrm>
            <a:off x="7210487" y="5604387"/>
            <a:ext cx="861797" cy="757084"/>
          </a:xfrm>
          <a:prstGeom prst="rect">
            <a:avLst/>
          </a:prstGeom>
          <a:solidFill>
            <a:srgbClr val="348F9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9" name="EUK11342_PPT_Artwork.jpg">
            <a:extLst>
              <a:ext uri="{FF2B5EF4-FFF2-40B4-BE49-F238E27FC236}">
                <a16:creationId xmlns:a16="http://schemas.microsoft.com/office/drawing/2014/main" id="{E9111BF8-AF30-434B-C1AC-589809BB0CE8}"/>
              </a:ext>
            </a:extLst>
          </p:cNvPr>
          <p:cNvPicPr>
            <a:picLocks noChangeAspect="1"/>
          </p:cNvPicPr>
          <p:nvPr userDrawn="1"/>
        </p:nvPicPr>
        <p:blipFill rotWithShape="1">
          <a:blip r:embed="rId2"/>
          <a:srcRect l="60521" t="66237" r="23252"/>
          <a:stretch/>
        </p:blipFill>
        <p:spPr>
          <a:xfrm>
            <a:off x="-1776" y="4542503"/>
            <a:ext cx="3584746" cy="2315497"/>
          </a:xfrm>
          <a:prstGeom prst="rect">
            <a:avLst/>
          </a:prstGeom>
          <a:ln w="12700">
            <a:miter lim="400000"/>
          </a:ln>
        </p:spPr>
      </p:pic>
      <p:sp>
        <p:nvSpPr>
          <p:cNvPr id="10" name="Rectangle 9">
            <a:extLst>
              <a:ext uri="{FF2B5EF4-FFF2-40B4-BE49-F238E27FC236}">
                <a16:creationId xmlns:a16="http://schemas.microsoft.com/office/drawing/2014/main" id="{B3C05175-10F8-F09A-9EC8-9D136EBD2143}"/>
              </a:ext>
            </a:extLst>
          </p:cNvPr>
          <p:cNvSpPr/>
          <p:nvPr userDrawn="1"/>
        </p:nvSpPr>
        <p:spPr>
          <a:xfrm>
            <a:off x="3162300" y="4660900"/>
            <a:ext cx="3200709" cy="76200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2" name="EUK11342_PPT_Artwork2.jpg">
            <a:extLst>
              <a:ext uri="{FF2B5EF4-FFF2-40B4-BE49-F238E27FC236}">
                <a16:creationId xmlns:a16="http://schemas.microsoft.com/office/drawing/2014/main" id="{1671A537-D938-4A3B-B6FD-91AD083EDCBC}"/>
              </a:ext>
            </a:extLst>
          </p:cNvPr>
          <p:cNvPicPr>
            <a:picLocks noChangeAspect="1"/>
          </p:cNvPicPr>
          <p:nvPr userDrawn="1"/>
        </p:nvPicPr>
        <p:blipFill>
          <a:blip r:embed="rId2"/>
          <a:stretch>
            <a:fillRect/>
          </a:stretch>
        </p:blipFill>
        <p:spPr>
          <a:xfrm>
            <a:off x="0" y="-9767"/>
            <a:ext cx="12192000" cy="6858000"/>
          </a:xfrm>
          <a:prstGeom prst="rect">
            <a:avLst/>
          </a:prstGeom>
          <a:ln w="12700">
            <a:miter lim="400000"/>
          </a:ln>
        </p:spPr>
      </p:pic>
      <p:pic>
        <p:nvPicPr>
          <p:cNvPr id="3" name="Picture 2">
            <a:extLst>
              <a:ext uri="{FF2B5EF4-FFF2-40B4-BE49-F238E27FC236}">
                <a16:creationId xmlns:a16="http://schemas.microsoft.com/office/drawing/2014/main" id="{8C03A230-4DBE-47FD-A9DE-AFF30661CFFE}"/>
              </a:ext>
            </a:extLst>
          </p:cNvPr>
          <p:cNvPicPr>
            <a:picLocks noChangeAspect="1"/>
          </p:cNvPicPr>
          <p:nvPr userDrawn="1"/>
        </p:nvPicPr>
        <p:blipFill>
          <a:blip r:embed="rId3"/>
          <a:stretch>
            <a:fillRect/>
          </a:stretch>
        </p:blipFill>
        <p:spPr>
          <a:xfrm>
            <a:off x="8224459" y="309113"/>
            <a:ext cx="3482155" cy="1073267"/>
          </a:xfrm>
          <a:prstGeom prst="rect">
            <a:avLst/>
          </a:prstGeom>
        </p:spPr>
      </p:pic>
      <p:sp>
        <p:nvSpPr>
          <p:cNvPr id="5" name="Rectangle 4">
            <a:extLst>
              <a:ext uri="{FF2B5EF4-FFF2-40B4-BE49-F238E27FC236}">
                <a16:creationId xmlns:a16="http://schemas.microsoft.com/office/drawing/2014/main" id="{49E8E43B-8E65-4FC9-9571-7D9D69E2EF3F}"/>
              </a:ext>
            </a:extLst>
          </p:cNvPr>
          <p:cNvSpPr/>
          <p:nvPr userDrawn="1"/>
        </p:nvSpPr>
        <p:spPr>
          <a:xfrm>
            <a:off x="1" y="5041619"/>
            <a:ext cx="12192000" cy="36932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4" name="EUK11342_PPT_Artwork2.jpg">
            <a:extLst>
              <a:ext uri="{FF2B5EF4-FFF2-40B4-BE49-F238E27FC236}">
                <a16:creationId xmlns:a16="http://schemas.microsoft.com/office/drawing/2014/main" id="{32585572-413D-4FD1-86CF-4894A712ED7C}"/>
              </a:ext>
            </a:extLst>
          </p:cNvPr>
          <p:cNvPicPr>
            <a:picLocks noChangeAspect="1"/>
          </p:cNvPicPr>
          <p:nvPr userDrawn="1"/>
        </p:nvPicPr>
        <p:blipFill rotWithShape="1">
          <a:blip r:embed="rId2"/>
          <a:srcRect l="58042" t="33648"/>
          <a:stretch/>
        </p:blipFill>
        <p:spPr>
          <a:xfrm>
            <a:off x="9965536" y="4978893"/>
            <a:ext cx="2101493" cy="1869340"/>
          </a:xfrm>
          <a:prstGeom prst="rect">
            <a:avLst/>
          </a:prstGeom>
          <a:ln w="12700">
            <a:miter lim="400000"/>
          </a:ln>
        </p:spPr>
      </p:pic>
    </p:spTree>
    <p:extLst>
      <p:ext uri="{BB962C8B-B14F-4D97-AF65-F5344CB8AC3E}">
        <p14:creationId xmlns:p14="http://schemas.microsoft.com/office/powerpoint/2010/main" val="164218003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2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pic>
        <p:nvPicPr>
          <p:cNvPr id="2" name="EUK11342_PPT_Artwork2.jpg">
            <a:extLst>
              <a:ext uri="{FF2B5EF4-FFF2-40B4-BE49-F238E27FC236}">
                <a16:creationId xmlns:a16="http://schemas.microsoft.com/office/drawing/2014/main" id="{3382AA79-C393-309D-A19A-6BDC29D74DC9}"/>
              </a:ext>
            </a:extLst>
          </p:cNvPr>
          <p:cNvPicPr>
            <a:picLocks noChangeAspect="1"/>
          </p:cNvPicPr>
          <p:nvPr userDrawn="1"/>
        </p:nvPicPr>
        <p:blipFill rotWithShape="1">
          <a:blip r:embed="rId2"/>
          <a:srcRect r="45591" b="69215"/>
          <a:stretch/>
        </p:blipFill>
        <p:spPr>
          <a:xfrm>
            <a:off x="0" y="0"/>
            <a:ext cx="4975123" cy="2111218"/>
          </a:xfrm>
          <a:prstGeom prst="rect">
            <a:avLst/>
          </a:prstGeom>
          <a:ln w="12700">
            <a:miter lim="400000"/>
          </a:ln>
        </p:spPr>
      </p:pic>
      <p:pic>
        <p:nvPicPr>
          <p:cNvPr id="3" name="EUK11342_PPT_Artwork2.jpg">
            <a:extLst>
              <a:ext uri="{FF2B5EF4-FFF2-40B4-BE49-F238E27FC236}">
                <a16:creationId xmlns:a16="http://schemas.microsoft.com/office/drawing/2014/main" id="{0F25CAED-DF49-806A-28DF-1355A6733289}"/>
              </a:ext>
            </a:extLst>
          </p:cNvPr>
          <p:cNvPicPr>
            <a:picLocks noChangeAspect="1"/>
          </p:cNvPicPr>
          <p:nvPr userDrawn="1"/>
        </p:nvPicPr>
        <p:blipFill rotWithShape="1">
          <a:blip r:embed="rId2"/>
          <a:srcRect l="70860" t="56917" r="753"/>
          <a:stretch/>
        </p:blipFill>
        <p:spPr>
          <a:xfrm>
            <a:off x="9596283" y="3903406"/>
            <a:ext cx="2595717" cy="2954594"/>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8" y="457200"/>
            <a:ext cx="3932237"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8" y="987426"/>
            <a:ext cx="6172203"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5" y="2057400"/>
            <a:ext cx="3932243" cy="3811588"/>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8" y="457200"/>
            <a:ext cx="3932237"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8" y="987426"/>
            <a:ext cx="6172203" cy="4873627"/>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839788" y="2057400"/>
            <a:ext cx="3932237" cy="3811588"/>
          </a:xfrm>
          <a:prstGeom prst="rect">
            <a:avLst/>
          </a:prstGeom>
        </p:spPr>
        <p:txBody>
          <a:bodyPr/>
          <a:lstStyle>
            <a:lvl1pPr marL="0" indent="0">
              <a:buSzTx/>
              <a:buFontTx/>
              <a:buNone/>
              <a:defRPr sz="1600"/>
            </a:lvl1pPr>
          </a:lstStyle>
          <a:p>
            <a:r>
              <a:t>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1"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1" y="365125"/>
            <a:ext cx="7734300" cy="58118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37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78730" y="6400417"/>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3" r:id="rId9"/>
    <p:sldLayoutId id="2147483664"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UK11423_PPT_Artwork2.jpg"/>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3193220"/>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robotics.tomorrowsengineers.org.uk/teacher-zone/resourc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mailto:roboticschallenge@bydesign-group.co.uk" TargetMode="Externa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robotics.tomorrowsengineers.org.uk/sponsors/helsington-foundation/" TargetMode="Externa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7">
            <a:extLst>
              <a:ext uri="{FF2B5EF4-FFF2-40B4-BE49-F238E27FC236}">
                <a16:creationId xmlns:a16="http://schemas.microsoft.com/office/drawing/2014/main" id="{4D99989F-2486-415D-A438-CB7F25B482BC}"/>
              </a:ext>
            </a:extLst>
          </p:cNvPr>
          <p:cNvSpPr txBox="1">
            <a:spLocks/>
          </p:cNvSpPr>
          <p:nvPr/>
        </p:nvSpPr>
        <p:spPr>
          <a:xfrm>
            <a:off x="1896807" y="2435762"/>
            <a:ext cx="8398386" cy="8471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defTabSz="841247" hangingPunct="1">
              <a:defRPr sz="4900"/>
            </a:pPr>
            <a:r>
              <a:rPr lang="en-GB" sz="5400" b="1" dirty="0">
                <a:latin typeface="VAG Rounded Std Light"/>
              </a:rPr>
              <a:t>Welcome</a:t>
            </a:r>
            <a:r>
              <a:rPr lang="en-GB" sz="5400" b="1" dirty="0"/>
              <a:t>!</a:t>
            </a:r>
          </a:p>
        </p:txBody>
      </p:sp>
      <p:pic>
        <p:nvPicPr>
          <p:cNvPr id="3" name="Picture 2">
            <a:extLst>
              <a:ext uri="{FF2B5EF4-FFF2-40B4-BE49-F238E27FC236}">
                <a16:creationId xmlns:a16="http://schemas.microsoft.com/office/drawing/2014/main" id="{18F3B620-DDAC-436F-8720-03704EAF73EB}"/>
              </a:ext>
            </a:extLst>
          </p:cNvPr>
          <p:cNvPicPr>
            <a:picLocks noChangeAspect="1"/>
          </p:cNvPicPr>
          <p:nvPr/>
        </p:nvPicPr>
        <p:blipFill>
          <a:blip r:embed="rId3"/>
          <a:stretch>
            <a:fillRect/>
          </a:stretch>
        </p:blipFill>
        <p:spPr>
          <a:xfrm>
            <a:off x="8556880" y="406400"/>
            <a:ext cx="3476625" cy="1428750"/>
          </a:xfrm>
          <a:prstGeom prst="rect">
            <a:avLst/>
          </a:prstGeom>
        </p:spPr>
      </p:pic>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sp>
        <p:nvSpPr>
          <p:cNvPr id="9" name="Text Placeholder 2"/>
          <p:cNvSpPr txBox="1">
            <a:spLocks/>
          </p:cNvSpPr>
          <p:nvPr/>
        </p:nvSpPr>
        <p:spPr>
          <a:xfrm>
            <a:off x="-2938645" y="3224547"/>
            <a:ext cx="8397363" cy="4095924"/>
          </a:xfrm>
          <a:prstGeom prst="rect">
            <a:avLst/>
          </a:prstGeom>
        </p:spPr>
        <p:txBody>
          <a:bodyPr vert="horz" lIns="91440" tIns="45720" rIns="91440" bIns="45720" rtlCol="0">
            <a:noAutofit/>
          </a:bodyPr>
          <a:lstStyle/>
          <a:p>
            <a:pPr defTabSz="457200" hangingPunct="1">
              <a:lnSpc>
                <a:spcPct val="150000"/>
              </a:lnSpc>
              <a:spcBef>
                <a:spcPct val="20000"/>
              </a:spcBef>
              <a:defRPr/>
            </a:pPr>
            <a:endParaRPr lang="en-GB" sz="800" b="1" kern="1200" dirty="0">
              <a:solidFill>
                <a:srgbClr val="4F81BD">
                  <a:lumMod val="50000"/>
                </a:srgbClr>
              </a:solidFill>
              <a:latin typeface="VAG Rounded Std Light" panose="020F0502020204020204" pitchFamily="34" charset="0"/>
            </a:endParaRP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4"/>
          <a:stretch>
            <a:fillRect/>
          </a:stretch>
        </p:blipFill>
        <p:spPr>
          <a:xfrm>
            <a:off x="7499791" y="229750"/>
            <a:ext cx="2890441" cy="1187852"/>
          </a:xfrm>
          <a:prstGeom prst="rect">
            <a:avLst/>
          </a:prstGeom>
        </p:spPr>
      </p:pic>
      <p:sp>
        <p:nvSpPr>
          <p:cNvPr id="3" name="Rectangle 2">
            <a:extLst>
              <a:ext uri="{FF2B5EF4-FFF2-40B4-BE49-F238E27FC236}">
                <a16:creationId xmlns:a16="http://schemas.microsoft.com/office/drawing/2014/main" id="{0C9BD052-51E0-BD92-A978-E12BAEF6777D}"/>
              </a:ext>
            </a:extLst>
          </p:cNvPr>
          <p:cNvSpPr/>
          <p:nvPr/>
        </p:nvSpPr>
        <p:spPr>
          <a:xfrm>
            <a:off x="692787" y="675947"/>
            <a:ext cx="7582695" cy="754694"/>
          </a:xfrm>
          <a:prstGeom prst="rect">
            <a:avLst/>
          </a:prstGeom>
        </p:spPr>
        <p:txBody>
          <a:bodyPr wrap="square">
            <a:spAutoFit/>
          </a:bodyPr>
          <a:lstStyle/>
          <a:p>
            <a:pPr defTabSz="457200" hangingPunct="1">
              <a:lnSpc>
                <a:spcPct val="150000"/>
              </a:lnSpc>
              <a:spcBef>
                <a:spcPct val="20000"/>
              </a:spcBef>
              <a:defRPr/>
            </a:pPr>
            <a:r>
              <a:rPr lang="en-US" sz="3200" b="1" kern="1200" dirty="0">
                <a:latin typeface="VAG Rounded Std Light" panose="020F0502020204020204"/>
                <a:cs typeface="Calibri"/>
              </a:rPr>
              <a:t>What do you need</a:t>
            </a:r>
            <a:r>
              <a:rPr lang="en-GB" sz="3200" b="1" kern="1200" dirty="0">
                <a:latin typeface="VAG Rounded Std Light" panose="020F0502020204020204"/>
                <a:cs typeface="Calibri"/>
              </a:rPr>
              <a:t>? – Software </a:t>
            </a:r>
          </a:p>
        </p:txBody>
      </p:sp>
      <p:sp>
        <p:nvSpPr>
          <p:cNvPr id="5" name="Title 1">
            <a:extLst>
              <a:ext uri="{FF2B5EF4-FFF2-40B4-BE49-F238E27FC236}">
                <a16:creationId xmlns:a16="http://schemas.microsoft.com/office/drawing/2014/main" id="{0B8B5E63-E6DF-1898-8416-57914CCE071B}"/>
              </a:ext>
            </a:extLst>
          </p:cNvPr>
          <p:cNvSpPr txBox="1">
            <a:spLocks/>
          </p:cNvSpPr>
          <p:nvPr/>
        </p:nvSpPr>
        <p:spPr>
          <a:xfrm>
            <a:off x="6247296" y="3915040"/>
            <a:ext cx="4842837" cy="1849825"/>
          </a:xfrm>
          <a:prstGeom prst="rect">
            <a:avLst/>
          </a:prstGeom>
        </p:spPr>
        <p:txBody>
          <a:bodyPr vert="horz" lIns="91440" tIns="45720" rIns="91440" bIns="45720" rtlCol="0" anchor="ctr">
            <a:normAutofit/>
          </a:bodyPr>
          <a:lstStyle/>
          <a:p>
            <a:pPr algn="ctr" defTabSz="457200" hangingPunct="1">
              <a:spcBef>
                <a:spcPct val="0"/>
              </a:spcBef>
              <a:defRPr/>
            </a:pPr>
            <a:r>
              <a:rPr lang="en-US" sz="2400" b="1" kern="1200" dirty="0">
                <a:solidFill>
                  <a:schemeClr val="tx1"/>
                </a:solidFill>
                <a:latin typeface="VAG Rounded Std Light" panose="020F0502020204020204"/>
                <a:cs typeface="Calibri"/>
              </a:rPr>
              <a:t>Lego Mindstorms software</a:t>
            </a:r>
            <a:endParaRPr lang="en-GB" sz="2400" b="1" kern="1200" dirty="0">
              <a:solidFill>
                <a:schemeClr val="tx1"/>
              </a:solidFill>
              <a:latin typeface="VAG Rounded Std Light" panose="020F0502020204020204"/>
              <a:cs typeface="Calibri"/>
            </a:endParaRPr>
          </a:p>
        </p:txBody>
      </p:sp>
      <p:sp>
        <p:nvSpPr>
          <p:cNvPr id="6" name="Title 1">
            <a:extLst>
              <a:ext uri="{FF2B5EF4-FFF2-40B4-BE49-F238E27FC236}">
                <a16:creationId xmlns:a16="http://schemas.microsoft.com/office/drawing/2014/main" id="{4EC36E0C-949C-9A83-2128-A17C4493DA82}"/>
              </a:ext>
            </a:extLst>
          </p:cNvPr>
          <p:cNvSpPr txBox="1">
            <a:spLocks/>
          </p:cNvSpPr>
          <p:nvPr/>
        </p:nvSpPr>
        <p:spPr>
          <a:xfrm>
            <a:off x="1808341" y="3915041"/>
            <a:ext cx="4842837" cy="1849825"/>
          </a:xfrm>
          <a:prstGeom prst="rect">
            <a:avLst/>
          </a:prstGeom>
        </p:spPr>
        <p:txBody>
          <a:bodyPr vert="horz" lIns="91440" tIns="45720" rIns="91440" bIns="45720" rtlCol="0" anchor="ctr">
            <a:normAutofit/>
          </a:bodyPr>
          <a:lstStyle/>
          <a:p>
            <a:pPr algn="ctr" defTabSz="457200" hangingPunct="1">
              <a:spcBef>
                <a:spcPct val="0"/>
              </a:spcBef>
              <a:defRPr/>
            </a:pPr>
            <a:r>
              <a:rPr lang="en-US" sz="2400" b="1" kern="1200" dirty="0">
                <a:solidFill>
                  <a:schemeClr val="tx1"/>
                </a:solidFill>
                <a:latin typeface="VAG Rounded Std Light" panose="020F0502020204020204"/>
                <a:cs typeface="Calibri"/>
              </a:rPr>
              <a:t>Spike Prime software</a:t>
            </a:r>
            <a:endParaRPr lang="en-GB" sz="2400" b="1" kern="1200" dirty="0">
              <a:solidFill>
                <a:schemeClr val="tx1"/>
              </a:solidFill>
              <a:latin typeface="VAG Rounded Std Light" panose="020F0502020204020204"/>
              <a:cs typeface="Calibri"/>
            </a:endParaRPr>
          </a:p>
        </p:txBody>
      </p:sp>
      <p:pic>
        <p:nvPicPr>
          <p:cNvPr id="13" name="Picture 12">
            <a:extLst>
              <a:ext uri="{FF2B5EF4-FFF2-40B4-BE49-F238E27FC236}">
                <a16:creationId xmlns:a16="http://schemas.microsoft.com/office/drawing/2014/main" id="{29022612-06BC-749E-AFF8-9C1D54552CB7}"/>
              </a:ext>
            </a:extLst>
          </p:cNvPr>
          <p:cNvPicPr>
            <a:picLocks noChangeAspect="1"/>
          </p:cNvPicPr>
          <p:nvPr/>
        </p:nvPicPr>
        <p:blipFill>
          <a:blip r:embed="rId5"/>
          <a:stretch>
            <a:fillRect/>
          </a:stretch>
        </p:blipFill>
        <p:spPr>
          <a:xfrm>
            <a:off x="3304847" y="2637141"/>
            <a:ext cx="1849826" cy="1849826"/>
          </a:xfrm>
          <a:prstGeom prst="rect">
            <a:avLst/>
          </a:prstGeom>
        </p:spPr>
      </p:pic>
      <p:pic>
        <p:nvPicPr>
          <p:cNvPr id="14" name="Picture 13">
            <a:extLst>
              <a:ext uri="{FF2B5EF4-FFF2-40B4-BE49-F238E27FC236}">
                <a16:creationId xmlns:a16="http://schemas.microsoft.com/office/drawing/2014/main" id="{750FCB67-8016-3F0A-82AB-BC79C360590B}"/>
              </a:ext>
            </a:extLst>
          </p:cNvPr>
          <p:cNvPicPr>
            <a:picLocks noChangeAspect="1"/>
          </p:cNvPicPr>
          <p:nvPr/>
        </p:nvPicPr>
        <p:blipFill>
          <a:blip r:embed="rId6"/>
          <a:stretch>
            <a:fillRect/>
          </a:stretch>
        </p:blipFill>
        <p:spPr>
          <a:xfrm>
            <a:off x="7821735" y="2715075"/>
            <a:ext cx="1693957" cy="1693957"/>
          </a:xfrm>
          <a:prstGeom prst="rect">
            <a:avLst/>
          </a:prstGeom>
        </p:spPr>
      </p:pic>
    </p:spTree>
    <p:custDataLst>
      <p:tags r:id="rId1"/>
    </p:custDataLst>
    <p:extLst>
      <p:ext uri="{BB962C8B-B14F-4D97-AF65-F5344CB8AC3E}">
        <p14:creationId xmlns:p14="http://schemas.microsoft.com/office/powerpoint/2010/main" val="382918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7">
            <a:extLst>
              <a:ext uri="{FF2B5EF4-FFF2-40B4-BE49-F238E27FC236}">
                <a16:creationId xmlns:a16="http://schemas.microsoft.com/office/drawing/2014/main" id="{4D99989F-2486-415D-A438-CB7F25B482BC}"/>
              </a:ext>
            </a:extLst>
          </p:cNvPr>
          <p:cNvSpPr txBox="1">
            <a:spLocks/>
          </p:cNvSpPr>
          <p:nvPr/>
        </p:nvSpPr>
        <p:spPr>
          <a:xfrm>
            <a:off x="1896807" y="2435762"/>
            <a:ext cx="8398386" cy="8471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defTabSz="841247" hangingPunct="1">
              <a:defRPr sz="4900"/>
            </a:pPr>
            <a:r>
              <a:rPr lang="en-GB" sz="5400" b="1" dirty="0">
                <a:latin typeface="VAG Rounded Std Light"/>
              </a:rPr>
              <a:t>Getting Started</a:t>
            </a:r>
            <a:endParaRPr lang="en-GB" sz="5400" b="1" dirty="0"/>
          </a:p>
        </p:txBody>
      </p:sp>
      <p:pic>
        <p:nvPicPr>
          <p:cNvPr id="3" name="Picture 2">
            <a:extLst>
              <a:ext uri="{FF2B5EF4-FFF2-40B4-BE49-F238E27FC236}">
                <a16:creationId xmlns:a16="http://schemas.microsoft.com/office/drawing/2014/main" id="{18F3B620-DDAC-436F-8720-03704EAF73EB}"/>
              </a:ext>
            </a:extLst>
          </p:cNvPr>
          <p:cNvPicPr>
            <a:picLocks noChangeAspect="1"/>
          </p:cNvPicPr>
          <p:nvPr/>
        </p:nvPicPr>
        <p:blipFill>
          <a:blip r:embed="rId3"/>
          <a:stretch>
            <a:fillRect/>
          </a:stretch>
        </p:blipFill>
        <p:spPr>
          <a:xfrm>
            <a:off x="8297162" y="142914"/>
            <a:ext cx="3476625" cy="1428750"/>
          </a:xfrm>
          <a:prstGeom prst="rect">
            <a:avLst/>
          </a:prstGeom>
        </p:spPr>
      </p:pic>
    </p:spTree>
    <p:custDataLst>
      <p:tags r:id="rId1"/>
    </p:custDataLst>
    <p:extLst>
      <p:ext uri="{BB962C8B-B14F-4D97-AF65-F5344CB8AC3E}">
        <p14:creationId xmlns:p14="http://schemas.microsoft.com/office/powerpoint/2010/main" val="27178301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4"/>
          <a:stretch>
            <a:fillRect/>
          </a:stretch>
        </p:blipFill>
        <p:spPr>
          <a:xfrm>
            <a:off x="8846342" y="128508"/>
            <a:ext cx="2890441" cy="1187852"/>
          </a:xfrm>
          <a:prstGeom prst="rect">
            <a:avLst/>
          </a:prstGeom>
        </p:spPr>
      </p:pic>
      <p:sp>
        <p:nvSpPr>
          <p:cNvPr id="7" name="Rectangle 6">
            <a:extLst>
              <a:ext uri="{FF2B5EF4-FFF2-40B4-BE49-F238E27FC236}">
                <a16:creationId xmlns:a16="http://schemas.microsoft.com/office/drawing/2014/main" id="{12793BA1-EA56-4176-81B4-F97EB6ACFD0A}"/>
              </a:ext>
            </a:extLst>
          </p:cNvPr>
          <p:cNvSpPr/>
          <p:nvPr/>
        </p:nvSpPr>
        <p:spPr>
          <a:xfrm>
            <a:off x="5067352" y="1755179"/>
            <a:ext cx="6435673" cy="2721066"/>
          </a:xfrm>
          <a:prstGeom prst="rect">
            <a:avLst/>
          </a:prstGeom>
        </p:spPr>
        <p:txBody>
          <a:bodyPr wrap="none">
            <a:spAutoFit/>
          </a:bodyPr>
          <a:lstStyle/>
          <a:p>
            <a:pPr defTabSz="457200" hangingPunct="1">
              <a:lnSpc>
                <a:spcPct val="150000"/>
              </a:lnSpc>
              <a:spcBef>
                <a:spcPct val="20000"/>
              </a:spcBef>
              <a:defRPr/>
            </a:pPr>
            <a:r>
              <a:rPr lang="en-GB" sz="3600" b="1" kern="1200" dirty="0">
                <a:solidFill>
                  <a:schemeClr val="tx1"/>
                </a:solidFill>
                <a:latin typeface="VAG Rounded Std Light" panose="020F0502020204020204"/>
              </a:rPr>
              <a:t>Read the Challenge Guide </a:t>
            </a:r>
          </a:p>
          <a:p>
            <a:pPr defTabSz="457200" hangingPunct="1">
              <a:lnSpc>
                <a:spcPct val="150000"/>
              </a:lnSpc>
              <a:spcBef>
                <a:spcPct val="20000"/>
              </a:spcBef>
              <a:defRPr/>
            </a:pPr>
            <a:r>
              <a:rPr lang="en-GB" sz="3600" b="1" kern="1200" dirty="0">
                <a:solidFill>
                  <a:schemeClr val="tx1"/>
                </a:solidFill>
                <a:latin typeface="VAG Rounded Std Light" panose="020F0502020204020204"/>
              </a:rPr>
              <a:t>Run a Teacher Led Taster Session</a:t>
            </a:r>
          </a:p>
          <a:p>
            <a:pPr defTabSz="457200" hangingPunct="1">
              <a:lnSpc>
                <a:spcPct val="150000"/>
              </a:lnSpc>
              <a:spcBef>
                <a:spcPct val="20000"/>
              </a:spcBef>
              <a:defRPr/>
            </a:pPr>
            <a:r>
              <a:rPr lang="en-GB" sz="3600" b="1" kern="1200" dirty="0">
                <a:solidFill>
                  <a:schemeClr val="tx1"/>
                </a:solidFill>
                <a:latin typeface="VAG Rounded Std Light" panose="020F0502020204020204"/>
              </a:rPr>
              <a:t>Set up a club </a:t>
            </a:r>
          </a:p>
        </p:txBody>
      </p:sp>
      <p:pic>
        <p:nvPicPr>
          <p:cNvPr id="5" name="Picture 4">
            <a:extLst>
              <a:ext uri="{FF2B5EF4-FFF2-40B4-BE49-F238E27FC236}">
                <a16:creationId xmlns:a16="http://schemas.microsoft.com/office/drawing/2014/main" id="{46E6F446-5F38-2516-D78F-82FA0836E3C4}"/>
              </a:ext>
            </a:extLst>
          </p:cNvPr>
          <p:cNvPicPr>
            <a:picLocks noChangeAspect="1"/>
          </p:cNvPicPr>
          <p:nvPr/>
        </p:nvPicPr>
        <p:blipFill>
          <a:blip r:embed="rId5"/>
          <a:stretch>
            <a:fillRect/>
          </a:stretch>
        </p:blipFill>
        <p:spPr>
          <a:xfrm>
            <a:off x="688975" y="525128"/>
            <a:ext cx="3829050" cy="5457825"/>
          </a:xfrm>
          <a:prstGeom prst="rect">
            <a:avLst/>
          </a:prstGeom>
        </p:spPr>
      </p:pic>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4"/>
          <a:stretch>
            <a:fillRect/>
          </a:stretch>
        </p:blipFill>
        <p:spPr>
          <a:xfrm>
            <a:off x="8846342" y="128508"/>
            <a:ext cx="2890441" cy="1187852"/>
          </a:xfrm>
          <a:prstGeom prst="rect">
            <a:avLst/>
          </a:prstGeom>
        </p:spPr>
      </p:pic>
      <p:sp>
        <p:nvSpPr>
          <p:cNvPr id="7" name="Rectangle 6">
            <a:extLst>
              <a:ext uri="{FF2B5EF4-FFF2-40B4-BE49-F238E27FC236}">
                <a16:creationId xmlns:a16="http://schemas.microsoft.com/office/drawing/2014/main" id="{12793BA1-EA56-4176-81B4-F97EB6ACFD0A}"/>
              </a:ext>
            </a:extLst>
          </p:cNvPr>
          <p:cNvSpPr/>
          <p:nvPr/>
        </p:nvSpPr>
        <p:spPr>
          <a:xfrm>
            <a:off x="3913835" y="275392"/>
            <a:ext cx="3834191" cy="837473"/>
          </a:xfrm>
          <a:prstGeom prst="rect">
            <a:avLst/>
          </a:prstGeom>
        </p:spPr>
        <p:txBody>
          <a:bodyPr wrap="none">
            <a:spAutoFit/>
          </a:bodyPr>
          <a:lstStyle/>
          <a:p>
            <a:pPr defTabSz="457200" hangingPunct="1">
              <a:lnSpc>
                <a:spcPct val="150000"/>
              </a:lnSpc>
              <a:spcBef>
                <a:spcPct val="20000"/>
              </a:spcBef>
              <a:defRPr/>
            </a:pPr>
            <a:r>
              <a:rPr lang="en-GB" sz="3600" b="1" kern="1200" dirty="0">
                <a:solidFill>
                  <a:schemeClr val="tx1"/>
                </a:solidFill>
                <a:latin typeface="VAG Rounded Std Light" panose="020F0502020204020204"/>
              </a:rPr>
              <a:t>Setting up the Club</a:t>
            </a:r>
          </a:p>
        </p:txBody>
      </p:sp>
      <p:pic>
        <p:nvPicPr>
          <p:cNvPr id="5122" name="Picture 2" descr="EEP Robotics Challenge | Experiences | Neon - Brilliant inspiration">
            <a:extLst>
              <a:ext uri="{FF2B5EF4-FFF2-40B4-BE49-F238E27FC236}">
                <a16:creationId xmlns:a16="http://schemas.microsoft.com/office/drawing/2014/main" id="{ED22E8C3-7A5C-5B5E-0FE6-16648DD08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661" y="1512736"/>
            <a:ext cx="4877239" cy="31019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S Engineers head to Birmingham to compete in the UK Finals of the  Tomorrow's Engineers EEP Robotics Challenge | Archbishop Temple Church of  England High School">
            <a:extLst>
              <a:ext uri="{FF2B5EF4-FFF2-40B4-BE49-F238E27FC236}">
                <a16:creationId xmlns:a16="http://schemas.microsoft.com/office/drawing/2014/main" id="{D374917D-628C-5581-FDB3-A96B58F43E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288" y="1512736"/>
            <a:ext cx="4116470" cy="30873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61525C-A119-6E0E-1387-B1DFA52E8F0A}"/>
              </a:ext>
            </a:extLst>
          </p:cNvPr>
          <p:cNvSpPr txBox="1"/>
          <p:nvPr/>
        </p:nvSpPr>
        <p:spPr>
          <a:xfrm>
            <a:off x="9989802" y="2302921"/>
            <a:ext cx="203709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57200" hangingPunct="1">
              <a:spcBef>
                <a:spcPct val="0"/>
              </a:spcBef>
              <a:defRPr/>
            </a:pPr>
            <a:r>
              <a:rPr lang="en-US" sz="1800" b="1" kern="1200" dirty="0">
                <a:solidFill>
                  <a:schemeClr val="tx1"/>
                </a:solidFill>
                <a:latin typeface="VAG Rounded Std Light" panose="020F0502020204020204"/>
                <a:cs typeface="Calibri"/>
              </a:rPr>
              <a:t>10 students per school can attend a competition  heat</a:t>
            </a:r>
            <a:endParaRPr lang="en-GB" sz="1800" b="1" kern="1200" dirty="0">
              <a:solidFill>
                <a:schemeClr val="tx1"/>
              </a:solidFill>
              <a:latin typeface="VAG Rounded Std Light" panose="020F0502020204020204"/>
              <a:cs typeface="Calibri"/>
            </a:endParaRPr>
          </a:p>
        </p:txBody>
      </p:sp>
      <p:sp>
        <p:nvSpPr>
          <p:cNvPr id="6" name="TextBox 5">
            <a:extLst>
              <a:ext uri="{FF2B5EF4-FFF2-40B4-BE49-F238E27FC236}">
                <a16:creationId xmlns:a16="http://schemas.microsoft.com/office/drawing/2014/main" id="{7511F9F8-5358-2525-9540-BA1339206590}"/>
              </a:ext>
            </a:extLst>
          </p:cNvPr>
          <p:cNvSpPr txBox="1"/>
          <p:nvPr/>
        </p:nvSpPr>
        <p:spPr>
          <a:xfrm>
            <a:off x="406400" y="4706860"/>
            <a:ext cx="9334500"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800"/>
              </a:spcAft>
            </a:pPr>
            <a:r>
              <a:rPr lang="en-GB" sz="1600" dirty="0">
                <a:latin typeface="VAG Rounded Std Light" panose="020F0502020204020204"/>
                <a:ea typeface="Calibri" panose="020F0502020204030204" pitchFamily="34" charset="0"/>
                <a:cs typeface="Times New Roman" panose="02020603050405020304" pitchFamily="18" charset="0"/>
              </a:rPr>
              <a:t>Ideas include:</a:t>
            </a:r>
          </a:p>
          <a:p>
            <a:pPr marL="342900" indent="-342900">
              <a:buFont typeface="Symbol" panose="05050102010706020507" pitchFamily="18" charset="2"/>
              <a:buChar char=""/>
            </a:pPr>
            <a:r>
              <a:rPr lang="en-GB" sz="1600" dirty="0">
                <a:latin typeface="VAG Rounded Std Light" panose="020F0502020204020204"/>
                <a:ea typeface="Calibri" panose="020F0502020204030204" pitchFamily="34" charset="0"/>
                <a:cs typeface="Times New Roman" panose="02020603050405020304" pitchFamily="18" charset="0"/>
              </a:rPr>
              <a:t>Running it as an eco or environmental club (rather than a STEM or robotics club)</a:t>
            </a:r>
          </a:p>
          <a:p>
            <a:pPr marL="342900" indent="-342900">
              <a:buFont typeface="Symbol" panose="05050102010706020507" pitchFamily="18" charset="2"/>
              <a:buChar char=""/>
            </a:pPr>
            <a:r>
              <a:rPr lang="en-GB" sz="1600" dirty="0">
                <a:latin typeface="VAG Rounded Std Light" panose="020F0502020204020204"/>
                <a:ea typeface="Calibri" panose="020F0502020204030204" pitchFamily="34" charset="0"/>
                <a:cs typeface="Times New Roman" panose="02020603050405020304" pitchFamily="18" charset="0"/>
              </a:rPr>
              <a:t>Inviting specific pupils (FSM recipients, ethnic minority students, students with a disability or special educational need, LGBTQ+ students)</a:t>
            </a:r>
          </a:p>
          <a:p>
            <a:pPr marL="342900" indent="-342900">
              <a:buFont typeface="Symbol" panose="05050102010706020507" pitchFamily="18" charset="2"/>
              <a:buChar char=""/>
            </a:pPr>
            <a:r>
              <a:rPr lang="en-GB" sz="1600" dirty="0">
                <a:latin typeface="VAG Rounded Std Light" panose="020F0502020204020204"/>
                <a:ea typeface="Calibri" panose="020F0502020204030204" pitchFamily="34" charset="0"/>
                <a:cs typeface="Times New Roman" panose="02020603050405020304" pitchFamily="18" charset="0"/>
              </a:rPr>
              <a:t>Running sessions during class/curriculum time for mixed/lower ability classes</a:t>
            </a:r>
          </a:p>
          <a:p>
            <a:pPr marL="342900" indent="-342900">
              <a:spcAft>
                <a:spcPts val="800"/>
              </a:spcAft>
              <a:buFont typeface="Symbol" panose="05050102010706020507" pitchFamily="18" charset="2"/>
              <a:buChar char=""/>
            </a:pPr>
            <a:r>
              <a:rPr lang="en-GB" sz="1600" dirty="0">
                <a:latin typeface="VAG Rounded Std Light" panose="020F0502020204020204"/>
                <a:ea typeface="Calibri" panose="020F0502020204030204" pitchFamily="34" charset="0"/>
                <a:cs typeface="Times New Roman" panose="02020603050405020304" pitchFamily="18" charset="0"/>
              </a:rPr>
              <a:t>We ask that at least 50% of participants from co-ed schools identify as female. </a:t>
            </a:r>
          </a:p>
        </p:txBody>
      </p:sp>
    </p:spTree>
    <p:custDataLst>
      <p:tags r:id="rId1"/>
    </p:custDataLst>
    <p:extLst>
      <p:ext uri="{BB962C8B-B14F-4D97-AF65-F5344CB8AC3E}">
        <p14:creationId xmlns:p14="http://schemas.microsoft.com/office/powerpoint/2010/main" val="11965642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sp>
        <p:nvSpPr>
          <p:cNvPr id="9" name="Text Placeholder 2"/>
          <p:cNvSpPr txBox="1">
            <a:spLocks/>
          </p:cNvSpPr>
          <p:nvPr/>
        </p:nvSpPr>
        <p:spPr>
          <a:xfrm>
            <a:off x="585602" y="4160506"/>
            <a:ext cx="8458200" cy="2148584"/>
          </a:xfrm>
          <a:prstGeom prst="rect">
            <a:avLst/>
          </a:prstGeom>
        </p:spPr>
        <p:txBody>
          <a:bodyPr vert="horz" lIns="91440" tIns="45720" rIns="91440" bIns="45720" rtlCol="0">
            <a:noAutofit/>
          </a:bodyPr>
          <a:lstStyle/>
          <a:p>
            <a:pPr defTabSz="457200" hangingPunct="1">
              <a:lnSpc>
                <a:spcPct val="150000"/>
              </a:lnSpc>
              <a:spcBef>
                <a:spcPct val="20000"/>
              </a:spcBef>
              <a:defRPr/>
            </a:pPr>
            <a:endParaRPr lang="en-GB" sz="1000" b="1" kern="1200" dirty="0">
              <a:solidFill>
                <a:srgbClr val="4F81BD">
                  <a:lumMod val="50000"/>
                </a:srgbClr>
              </a:solidFill>
              <a:latin typeface="VAG Rounded Std Light" panose="020F0502020204020204"/>
            </a:endParaRPr>
          </a:p>
          <a:p>
            <a:pPr marL="342900" indent="-342900">
              <a:buFont typeface="Arial" panose="020B0604020202020204" pitchFamily="34" charset="0"/>
              <a:buChar char="•"/>
            </a:pPr>
            <a:r>
              <a:rPr lang="en-GB" sz="2400" dirty="0">
                <a:latin typeface="VAG Rounded Std Light" panose="020F0502020204020204"/>
              </a:rPr>
              <a:t>New teacher resources coming soon </a:t>
            </a:r>
          </a:p>
          <a:p>
            <a:pPr marL="342900" indent="-342900">
              <a:buFont typeface="Arial" panose="020B0604020202020204" pitchFamily="34" charset="0"/>
              <a:buChar char="•"/>
            </a:pPr>
            <a:r>
              <a:rPr lang="en-GB" sz="2400" dirty="0">
                <a:latin typeface="VAG Rounded Std Light" panose="020F0502020204020204"/>
              </a:rPr>
              <a:t>Teacher training and webinars</a:t>
            </a:r>
          </a:p>
          <a:p>
            <a:pPr marL="342900" indent="-342900">
              <a:buFont typeface="Arial" panose="020B0604020202020204" pitchFamily="34" charset="0"/>
              <a:buChar char="•"/>
            </a:pPr>
            <a:r>
              <a:rPr lang="en-GB" sz="2400" dirty="0">
                <a:latin typeface="VAG Rounded Std Light" panose="020F0502020204020204"/>
              </a:rPr>
              <a:t>Monthly newsletters with tips and reminders </a:t>
            </a: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3"/>
          <a:stretch>
            <a:fillRect/>
          </a:stretch>
        </p:blipFill>
        <p:spPr>
          <a:xfrm>
            <a:off x="8777102" y="481316"/>
            <a:ext cx="2890441" cy="1187852"/>
          </a:xfrm>
          <a:prstGeom prst="rect">
            <a:avLst/>
          </a:prstGeom>
        </p:spPr>
      </p:pic>
      <p:sp>
        <p:nvSpPr>
          <p:cNvPr id="7" name="Rectangle 6">
            <a:extLst>
              <a:ext uri="{FF2B5EF4-FFF2-40B4-BE49-F238E27FC236}">
                <a16:creationId xmlns:a16="http://schemas.microsoft.com/office/drawing/2014/main" id="{12793BA1-EA56-4176-81B4-F97EB6ACFD0A}"/>
              </a:ext>
            </a:extLst>
          </p:cNvPr>
          <p:cNvSpPr/>
          <p:nvPr/>
        </p:nvSpPr>
        <p:spPr>
          <a:xfrm>
            <a:off x="4209077" y="691853"/>
            <a:ext cx="6181154" cy="837473"/>
          </a:xfrm>
          <a:prstGeom prst="rect">
            <a:avLst/>
          </a:prstGeom>
        </p:spPr>
        <p:txBody>
          <a:bodyPr wrap="square">
            <a:spAutoFit/>
          </a:bodyPr>
          <a:lstStyle/>
          <a:p>
            <a:pPr defTabSz="457200" hangingPunct="1">
              <a:lnSpc>
                <a:spcPct val="150000"/>
              </a:lnSpc>
              <a:spcBef>
                <a:spcPct val="20000"/>
              </a:spcBef>
              <a:defRPr/>
            </a:pPr>
            <a:r>
              <a:rPr lang="en-GB" sz="3600" b="1" kern="1200" dirty="0">
                <a:solidFill>
                  <a:schemeClr val="tx1"/>
                </a:solidFill>
                <a:latin typeface="VAG Rounded Std Light" panose="020F0502020204020204"/>
              </a:rPr>
              <a:t>Staying on Track </a:t>
            </a:r>
          </a:p>
        </p:txBody>
      </p:sp>
      <p:pic>
        <p:nvPicPr>
          <p:cNvPr id="4" name="Picture 3">
            <a:hlinkClick r:id="rId4"/>
            <a:extLst>
              <a:ext uri="{FF2B5EF4-FFF2-40B4-BE49-F238E27FC236}">
                <a16:creationId xmlns:a16="http://schemas.microsoft.com/office/drawing/2014/main" id="{BB03D084-AB57-209B-E509-675E874010CE}"/>
              </a:ext>
            </a:extLst>
          </p:cNvPr>
          <p:cNvPicPr>
            <a:picLocks noChangeAspect="1"/>
          </p:cNvPicPr>
          <p:nvPr/>
        </p:nvPicPr>
        <p:blipFill>
          <a:blip r:embed="rId5"/>
          <a:stretch>
            <a:fillRect/>
          </a:stretch>
        </p:blipFill>
        <p:spPr>
          <a:xfrm>
            <a:off x="585602" y="2142339"/>
            <a:ext cx="5641185" cy="1718798"/>
          </a:xfrm>
          <a:prstGeom prst="rect">
            <a:avLst/>
          </a:prstGeom>
        </p:spPr>
      </p:pic>
      <p:grpSp>
        <p:nvGrpSpPr>
          <p:cNvPr id="5" name="Group 4">
            <a:extLst>
              <a:ext uri="{FF2B5EF4-FFF2-40B4-BE49-F238E27FC236}">
                <a16:creationId xmlns:a16="http://schemas.microsoft.com/office/drawing/2014/main" id="{8A29D863-163A-B18E-D062-56D36131DA74}"/>
              </a:ext>
            </a:extLst>
          </p:cNvPr>
          <p:cNvGrpSpPr/>
          <p:nvPr/>
        </p:nvGrpSpPr>
        <p:grpSpPr>
          <a:xfrm>
            <a:off x="6515102" y="2142339"/>
            <a:ext cx="4584698" cy="1870861"/>
            <a:chOff x="4875161" y="2557727"/>
            <a:chExt cx="2875176" cy="1004850"/>
          </a:xfrm>
        </p:grpSpPr>
        <p:pic>
          <p:nvPicPr>
            <p:cNvPr id="6" name="Picture 5">
              <a:extLst>
                <a:ext uri="{FF2B5EF4-FFF2-40B4-BE49-F238E27FC236}">
                  <a16:creationId xmlns:a16="http://schemas.microsoft.com/office/drawing/2014/main" id="{8F6B358C-FA16-1455-5A2A-894C8E189AB7}"/>
                </a:ext>
              </a:extLst>
            </p:cNvPr>
            <p:cNvPicPr>
              <a:picLocks noChangeAspect="1"/>
            </p:cNvPicPr>
            <p:nvPr/>
          </p:nvPicPr>
          <p:blipFill rotWithShape="1">
            <a:blip r:embed="rId6"/>
            <a:srcRect l="11546" t="12474" r="13299" b="71022"/>
            <a:stretch/>
          </p:blipFill>
          <p:spPr>
            <a:xfrm>
              <a:off x="4875162" y="2557727"/>
              <a:ext cx="2875175" cy="355155"/>
            </a:xfrm>
            <a:prstGeom prst="rect">
              <a:avLst/>
            </a:prstGeom>
          </p:spPr>
        </p:pic>
        <p:pic>
          <p:nvPicPr>
            <p:cNvPr id="10" name="Picture 9">
              <a:extLst>
                <a:ext uri="{FF2B5EF4-FFF2-40B4-BE49-F238E27FC236}">
                  <a16:creationId xmlns:a16="http://schemas.microsoft.com/office/drawing/2014/main" id="{0BAAA5DA-0F19-E4DA-AF67-719FAE86D592}"/>
                </a:ext>
              </a:extLst>
            </p:cNvPr>
            <p:cNvPicPr>
              <a:picLocks noChangeAspect="1"/>
            </p:cNvPicPr>
            <p:nvPr/>
          </p:nvPicPr>
          <p:blipFill rotWithShape="1">
            <a:blip r:embed="rId6"/>
            <a:srcRect l="11546" t="45880" r="13299" b="23929"/>
            <a:stretch/>
          </p:blipFill>
          <p:spPr>
            <a:xfrm>
              <a:off x="4875161" y="2912882"/>
              <a:ext cx="2875175" cy="649695"/>
            </a:xfrm>
            <a:prstGeom prst="rect">
              <a:avLst/>
            </a:prstGeom>
          </p:spPr>
        </p:pic>
      </p:grpSp>
    </p:spTree>
    <p:custDataLst>
      <p:tags r:id="rId1"/>
    </p:custDataLst>
    <p:extLst>
      <p:ext uri="{BB962C8B-B14F-4D97-AF65-F5344CB8AC3E}">
        <p14:creationId xmlns:p14="http://schemas.microsoft.com/office/powerpoint/2010/main" val="240168474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sp>
        <p:nvSpPr>
          <p:cNvPr id="9" name="Text Placeholder 2"/>
          <p:cNvSpPr txBox="1">
            <a:spLocks/>
          </p:cNvSpPr>
          <p:nvPr/>
        </p:nvSpPr>
        <p:spPr>
          <a:xfrm>
            <a:off x="772536" y="1582964"/>
            <a:ext cx="8420554" cy="4805167"/>
          </a:xfrm>
          <a:prstGeom prst="rect">
            <a:avLst/>
          </a:prstGeom>
        </p:spPr>
        <p:txBody>
          <a:bodyPr vert="horz" lIns="91440" tIns="45720" rIns="91440" bIns="45720" rtlCol="0">
            <a:noAutofit/>
          </a:bodyPr>
          <a:lstStyle/>
          <a:p>
            <a:pPr defTabSz="457200" hangingPunct="1">
              <a:lnSpc>
                <a:spcPct val="150000"/>
              </a:lnSpc>
              <a:spcBef>
                <a:spcPct val="20000"/>
              </a:spcBef>
              <a:defRPr/>
            </a:pPr>
            <a:endParaRPr lang="en-GB" sz="1000" b="1" kern="1200" dirty="0">
              <a:solidFill>
                <a:srgbClr val="4F81BD">
                  <a:lumMod val="50000"/>
                </a:srgbClr>
              </a:solidFill>
              <a:latin typeface="VAG Rounded Std Light" panose="020F0502020204020204" pitchFamily="34" charset="0"/>
            </a:endParaRPr>
          </a:p>
          <a:p>
            <a:r>
              <a:rPr lang="en-GB" sz="2400" b="1" dirty="0"/>
              <a:t>We would love to see you all at competition heats!</a:t>
            </a:r>
          </a:p>
          <a:p>
            <a:endParaRPr lang="en-GB" sz="2400" dirty="0"/>
          </a:p>
          <a:p>
            <a:r>
              <a:rPr lang="en-GB" sz="2400" dirty="0"/>
              <a:t>If you end up being unable to attend we will need one of the following: </a:t>
            </a:r>
          </a:p>
          <a:p>
            <a:endParaRPr lang="en-GB" sz="2400" dirty="0"/>
          </a:p>
          <a:p>
            <a:pPr marL="342900" indent="-342900">
              <a:buFont typeface="+mj-lt"/>
              <a:buAutoNum type="arabicPeriod"/>
            </a:pPr>
            <a:r>
              <a:rPr lang="en-GB" sz="2400" dirty="0"/>
              <a:t>Send pictures or video’s of your students using your kit in school!</a:t>
            </a:r>
          </a:p>
          <a:p>
            <a:pPr marL="342900" indent="-342900">
              <a:buFont typeface="+mj-lt"/>
              <a:buAutoNum type="arabicPeriod"/>
            </a:pPr>
            <a:r>
              <a:rPr lang="en-GB" sz="2400" dirty="0"/>
              <a:t>Fill in an evaluation to tell us how your students have been impacted by the Robotics Challenge!</a:t>
            </a:r>
          </a:p>
          <a:p>
            <a:pPr marL="342900" indent="-342900">
              <a:buFont typeface="+mj-lt"/>
              <a:buAutoNum type="arabicPeriod"/>
            </a:pPr>
            <a:endParaRPr lang="en-GB" sz="2400" dirty="0"/>
          </a:p>
          <a:p>
            <a:r>
              <a:rPr lang="en-GB" sz="2400" b="1" dirty="0"/>
              <a:t>This information helps us to continue to the run the programme each year!</a:t>
            </a:r>
          </a:p>
          <a:p>
            <a:endParaRPr lang="en-GB" sz="2400" dirty="0"/>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3"/>
          <a:stretch>
            <a:fillRect/>
          </a:stretch>
        </p:blipFill>
        <p:spPr>
          <a:xfrm>
            <a:off x="8777102" y="481316"/>
            <a:ext cx="2890441" cy="1187852"/>
          </a:xfrm>
          <a:prstGeom prst="rect">
            <a:avLst/>
          </a:prstGeom>
        </p:spPr>
      </p:pic>
      <p:sp>
        <p:nvSpPr>
          <p:cNvPr id="7" name="Rectangle 6">
            <a:extLst>
              <a:ext uri="{FF2B5EF4-FFF2-40B4-BE49-F238E27FC236}">
                <a16:creationId xmlns:a16="http://schemas.microsoft.com/office/drawing/2014/main" id="{12793BA1-EA56-4176-81B4-F97EB6ACFD0A}"/>
              </a:ext>
            </a:extLst>
          </p:cNvPr>
          <p:cNvSpPr/>
          <p:nvPr/>
        </p:nvSpPr>
        <p:spPr>
          <a:xfrm>
            <a:off x="3278636" y="691853"/>
            <a:ext cx="6181154" cy="754694"/>
          </a:xfrm>
          <a:prstGeom prst="rect">
            <a:avLst/>
          </a:prstGeom>
        </p:spPr>
        <p:txBody>
          <a:bodyPr wrap="square">
            <a:spAutoFit/>
          </a:bodyPr>
          <a:lstStyle/>
          <a:p>
            <a:pPr defTabSz="457200" hangingPunct="1">
              <a:lnSpc>
                <a:spcPct val="150000"/>
              </a:lnSpc>
              <a:spcBef>
                <a:spcPct val="20000"/>
              </a:spcBef>
              <a:defRPr/>
            </a:pPr>
            <a:r>
              <a:rPr lang="en-GB" sz="3200" b="1" kern="1200" dirty="0">
                <a:solidFill>
                  <a:schemeClr val="tx1"/>
                </a:solidFill>
                <a:latin typeface="VAG Rounded Std Light" panose="020F0502020204020204"/>
              </a:rPr>
              <a:t>Participation for 2022-23!</a:t>
            </a:r>
          </a:p>
        </p:txBody>
      </p:sp>
    </p:spTree>
    <p:custDataLst>
      <p:tags r:id="rId1"/>
    </p:custDataLst>
    <p:extLst>
      <p:ext uri="{BB962C8B-B14F-4D97-AF65-F5344CB8AC3E}">
        <p14:creationId xmlns:p14="http://schemas.microsoft.com/office/powerpoint/2010/main" val="7546222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idx="4294967295"/>
          </p:nvPr>
        </p:nvSpPr>
        <p:spPr>
          <a:xfrm>
            <a:off x="2448601" y="933449"/>
            <a:ext cx="8289925" cy="847725"/>
          </a:xfrm>
          <a:prstGeom prst="rect">
            <a:avLst/>
          </a:prstGeom>
        </p:spPr>
        <p:txBody>
          <a:bodyPr>
            <a:normAutofit/>
          </a:bodyPr>
          <a:lstStyle/>
          <a:p>
            <a:pPr algn="l" defTabSz="841247">
              <a:defRPr sz="4900"/>
            </a:pPr>
            <a:r>
              <a:rPr lang="en-GB" sz="2800" b="1" dirty="0">
                <a:latin typeface="+mn-lt"/>
              </a:rPr>
              <a:t>Please tweet about your Robotics Challenge:</a:t>
            </a:r>
            <a:endParaRPr sz="2800" b="1" dirty="0">
              <a:latin typeface="+mn-lt"/>
            </a:endParaRPr>
          </a:p>
        </p:txBody>
      </p:sp>
      <p:sp>
        <p:nvSpPr>
          <p:cNvPr id="7" name="Text Placeholder 2"/>
          <p:cNvSpPr>
            <a:spLocks noGrp="1"/>
          </p:cNvSpPr>
          <p:nvPr>
            <p:ph type="body" sz="quarter" idx="4294967295"/>
          </p:nvPr>
        </p:nvSpPr>
        <p:spPr>
          <a:xfrm>
            <a:off x="2387600" y="2286000"/>
            <a:ext cx="6713538" cy="3295650"/>
          </a:xfrm>
          <a:prstGeom prst="rect">
            <a:avLst/>
          </a:prstGeom>
        </p:spPr>
        <p:txBody>
          <a:bodyPr>
            <a:normAutofit/>
          </a:bodyPr>
          <a:lstStyle/>
          <a:p>
            <a:pPr marL="0" indent="0" algn="ctr">
              <a:buNone/>
            </a:pPr>
            <a:r>
              <a:rPr lang="en-GB" dirty="0">
                <a:solidFill>
                  <a:schemeClr val="tx1"/>
                </a:solidFill>
              </a:rPr>
              <a:t>@Tomorrows_Eng</a:t>
            </a:r>
          </a:p>
          <a:p>
            <a:pPr marL="0" indent="0" algn="ctr">
              <a:buNone/>
            </a:pPr>
            <a:r>
              <a:rPr lang="en-GB" b="1" dirty="0">
                <a:solidFill>
                  <a:schemeClr val="tx1"/>
                </a:solidFill>
              </a:rPr>
              <a:t>#EEPRoboticsChallenge</a:t>
            </a:r>
          </a:p>
          <a:p>
            <a:pPr marL="0" indent="0" algn="ctr">
              <a:buNone/>
            </a:pPr>
            <a:r>
              <a:rPr lang="en-GB" dirty="0">
                <a:solidFill>
                  <a:schemeClr val="tx1"/>
                </a:solidFill>
              </a:rPr>
              <a:t>@RaisingRobots</a:t>
            </a:r>
          </a:p>
          <a:p>
            <a:pPr marL="0" indent="0" algn="ctr">
              <a:buNone/>
            </a:pPr>
            <a:r>
              <a:rPr lang="en-GB" b="1" dirty="0">
                <a:solidFill>
                  <a:schemeClr val="tx1"/>
                </a:solidFill>
              </a:rPr>
              <a:t>#EEPRoboticsChallenge</a:t>
            </a:r>
          </a:p>
          <a:p>
            <a:pPr marL="0" indent="0" algn="ctr">
              <a:buNone/>
            </a:pPr>
            <a:r>
              <a:rPr lang="en-GB" dirty="0">
                <a:solidFill>
                  <a:schemeClr val="tx1"/>
                </a:solidFill>
              </a:rPr>
              <a:t>@ByDesignGroup</a:t>
            </a:r>
          </a:p>
          <a:p>
            <a:pPr marL="0" indent="0" algn="ctr">
              <a:buNone/>
            </a:pPr>
            <a:r>
              <a:rPr lang="en-GB" b="1" dirty="0">
                <a:solidFill>
                  <a:schemeClr val="tx1"/>
                </a:solidFill>
              </a:rPr>
              <a:t>#EEPRoboticsChallenge</a:t>
            </a:r>
          </a:p>
        </p:txBody>
      </p:sp>
      <p:pic>
        <p:nvPicPr>
          <p:cNvPr id="5" name="Picture 4">
            <a:extLst>
              <a:ext uri="{FF2B5EF4-FFF2-40B4-BE49-F238E27FC236}">
                <a16:creationId xmlns:a16="http://schemas.microsoft.com/office/drawing/2014/main" id="{D396C65C-3B11-4891-AF4D-ECE83AF20CA1}"/>
              </a:ext>
            </a:extLst>
          </p:cNvPr>
          <p:cNvPicPr>
            <a:picLocks noChangeAspect="1"/>
          </p:cNvPicPr>
          <p:nvPr/>
        </p:nvPicPr>
        <p:blipFill>
          <a:blip r:embed="rId3"/>
          <a:stretch>
            <a:fillRect/>
          </a:stretch>
        </p:blipFill>
        <p:spPr>
          <a:xfrm>
            <a:off x="9009325" y="88498"/>
            <a:ext cx="2890441" cy="1187852"/>
          </a:xfrm>
          <a:prstGeom prst="rect">
            <a:avLst/>
          </a:prstGeom>
        </p:spPr>
      </p:pic>
      <p:pic>
        <p:nvPicPr>
          <p:cNvPr id="6" name="Picture 5">
            <a:extLst>
              <a:ext uri="{FF2B5EF4-FFF2-40B4-BE49-F238E27FC236}">
                <a16:creationId xmlns:a16="http://schemas.microsoft.com/office/drawing/2014/main" id="{A89F7DF9-7C36-42EC-8763-20E2569C5242}"/>
              </a:ext>
            </a:extLst>
          </p:cNvPr>
          <p:cNvPicPr>
            <a:picLocks noChangeAspect="1"/>
          </p:cNvPicPr>
          <p:nvPr/>
        </p:nvPicPr>
        <p:blipFill>
          <a:blip r:embed="rId4"/>
          <a:stretch>
            <a:fillRect/>
          </a:stretch>
        </p:blipFill>
        <p:spPr>
          <a:xfrm>
            <a:off x="2695255" y="5581650"/>
            <a:ext cx="3898309" cy="1276350"/>
          </a:xfrm>
          <a:prstGeom prst="rect">
            <a:avLst/>
          </a:prstGeom>
        </p:spPr>
      </p:pic>
    </p:spTree>
    <p:custDataLst>
      <p:tags r:id="rId1"/>
    </p:custDataLst>
    <p:extLst>
      <p:ext uri="{BB962C8B-B14F-4D97-AF65-F5344CB8AC3E}">
        <p14:creationId xmlns:p14="http://schemas.microsoft.com/office/powerpoint/2010/main" val="338855619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7">
            <a:extLst>
              <a:ext uri="{FF2B5EF4-FFF2-40B4-BE49-F238E27FC236}">
                <a16:creationId xmlns:a16="http://schemas.microsoft.com/office/drawing/2014/main" id="{4D99989F-2486-415D-A438-CB7F25B482BC}"/>
              </a:ext>
            </a:extLst>
          </p:cNvPr>
          <p:cNvSpPr txBox="1">
            <a:spLocks/>
          </p:cNvSpPr>
          <p:nvPr/>
        </p:nvSpPr>
        <p:spPr>
          <a:xfrm>
            <a:off x="1896807" y="2804062"/>
            <a:ext cx="8398386" cy="8471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defTabSz="841247" hangingPunct="1">
              <a:defRPr sz="4900"/>
            </a:pPr>
            <a:r>
              <a:rPr lang="en-GB" sz="5400" b="1" dirty="0">
                <a:latin typeface="VAG Rounded Std Light"/>
              </a:rPr>
              <a:t>The Challenge </a:t>
            </a:r>
            <a:endParaRPr lang="en-GB" sz="5400" b="1" dirty="0"/>
          </a:p>
        </p:txBody>
      </p:sp>
      <p:pic>
        <p:nvPicPr>
          <p:cNvPr id="3" name="Picture 2">
            <a:extLst>
              <a:ext uri="{FF2B5EF4-FFF2-40B4-BE49-F238E27FC236}">
                <a16:creationId xmlns:a16="http://schemas.microsoft.com/office/drawing/2014/main" id="{18F3B620-DDAC-436F-8720-03704EAF73EB}"/>
              </a:ext>
            </a:extLst>
          </p:cNvPr>
          <p:cNvPicPr>
            <a:picLocks noChangeAspect="1"/>
          </p:cNvPicPr>
          <p:nvPr/>
        </p:nvPicPr>
        <p:blipFill>
          <a:blip r:embed="rId3"/>
          <a:stretch>
            <a:fillRect/>
          </a:stretch>
        </p:blipFill>
        <p:spPr>
          <a:xfrm>
            <a:off x="8297162" y="142914"/>
            <a:ext cx="3476625" cy="1428750"/>
          </a:xfrm>
          <a:prstGeom prst="rect">
            <a:avLst/>
          </a:prstGeom>
        </p:spPr>
      </p:pic>
    </p:spTree>
    <p:custDataLst>
      <p:tags r:id="rId1"/>
    </p:custDataLst>
    <p:extLst>
      <p:ext uri="{BB962C8B-B14F-4D97-AF65-F5344CB8AC3E}">
        <p14:creationId xmlns:p14="http://schemas.microsoft.com/office/powerpoint/2010/main" val="3549602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sp>
        <p:nvSpPr>
          <p:cNvPr id="9" name="Text Placeholder 2"/>
          <p:cNvSpPr txBox="1">
            <a:spLocks/>
          </p:cNvSpPr>
          <p:nvPr/>
        </p:nvSpPr>
        <p:spPr>
          <a:xfrm>
            <a:off x="991777" y="1823083"/>
            <a:ext cx="8420554" cy="4805167"/>
          </a:xfrm>
          <a:prstGeom prst="rect">
            <a:avLst/>
          </a:prstGeom>
        </p:spPr>
        <p:txBody>
          <a:bodyPr vert="horz" lIns="91440" tIns="45720" rIns="91440" bIns="45720" rtlCol="0">
            <a:noAutofit/>
          </a:bodyPr>
          <a:lstStyle/>
          <a:p>
            <a:pPr defTabSz="457200" hangingPunct="1">
              <a:lnSpc>
                <a:spcPct val="150000"/>
              </a:lnSpc>
              <a:spcBef>
                <a:spcPct val="20000"/>
              </a:spcBef>
              <a:defRPr/>
            </a:pPr>
            <a:endParaRPr lang="en-GB" sz="1000" b="1" kern="1200" dirty="0">
              <a:solidFill>
                <a:srgbClr val="4F81BD">
                  <a:lumMod val="50000"/>
                </a:srgbClr>
              </a:solidFill>
              <a:latin typeface="VAG Rounded Std Light" panose="020F0502020204020204"/>
            </a:endParaRPr>
          </a:p>
          <a:p>
            <a:pPr marL="342900" indent="-342900">
              <a:buFont typeface="+mj-lt"/>
              <a:buAutoNum type="alphaUcPeriod"/>
            </a:pPr>
            <a:r>
              <a:rPr lang="en-GB" sz="2400" b="1" i="1" dirty="0">
                <a:latin typeface="VAG Rounded Std Light" panose="020F0502020204020204"/>
              </a:rPr>
              <a:t>Speed and Control Challenge</a:t>
            </a:r>
            <a:r>
              <a:rPr lang="en-GB" sz="2400" dirty="0">
                <a:latin typeface="VAG Rounded Std Light" panose="020F0502020204020204"/>
              </a:rPr>
              <a:t>: Robot travels over 4m and back again as fast as it can! </a:t>
            </a:r>
          </a:p>
          <a:p>
            <a:pPr marL="342900" indent="-342900">
              <a:buFont typeface="+mj-lt"/>
              <a:buAutoNum type="alphaUcPeriod"/>
            </a:pPr>
            <a:endParaRPr lang="en-GB" sz="2400" i="1" dirty="0">
              <a:latin typeface="VAG Rounded Std Light" panose="020F0502020204020204"/>
            </a:endParaRPr>
          </a:p>
          <a:p>
            <a:pPr marL="342900" indent="-342900">
              <a:buFont typeface="+mj-lt"/>
              <a:buAutoNum type="alphaUcPeriod"/>
            </a:pPr>
            <a:r>
              <a:rPr lang="en-GB" sz="2400" b="1" i="1" dirty="0">
                <a:latin typeface="VAG Rounded Std Light" panose="020F0502020204020204"/>
              </a:rPr>
              <a:t>Robot Challenge Mat </a:t>
            </a:r>
            <a:r>
              <a:rPr lang="en-GB" sz="2400" dirty="0">
                <a:latin typeface="VAG Rounded Std Light" panose="020F0502020204020204"/>
              </a:rPr>
              <a:t>(8 mat based tasks): More on the next slide!</a:t>
            </a:r>
          </a:p>
          <a:p>
            <a:pPr marL="342900" indent="-342900">
              <a:buFont typeface="+mj-lt"/>
              <a:buAutoNum type="alphaUcPeriod"/>
            </a:pPr>
            <a:endParaRPr lang="en-GB" sz="2400" i="1" dirty="0">
              <a:latin typeface="VAG Rounded Std Light" panose="020F0502020204020204"/>
            </a:endParaRPr>
          </a:p>
          <a:p>
            <a:pPr marL="342900" indent="-342900">
              <a:buFont typeface="+mj-lt"/>
              <a:buAutoNum type="alphaUcPeriod"/>
            </a:pPr>
            <a:r>
              <a:rPr lang="en-GB" sz="2400" b="1" i="1" dirty="0">
                <a:latin typeface="VAG Rounded Std Light" panose="020F0502020204020204"/>
              </a:rPr>
              <a:t>Robot Design Presentation</a:t>
            </a:r>
            <a:r>
              <a:rPr lang="en-GB" sz="2400" b="1" dirty="0">
                <a:latin typeface="VAG Rounded Std Light" panose="020F0502020204020204"/>
              </a:rPr>
              <a:t>: </a:t>
            </a:r>
            <a:r>
              <a:rPr lang="en-GB" sz="2400" dirty="0">
                <a:latin typeface="VAG Rounded Std Light" panose="020F0502020204020204"/>
              </a:rPr>
              <a:t>Your students will nee to explain to Judges why they have built their robot the way that they have!</a:t>
            </a:r>
          </a:p>
          <a:p>
            <a:pPr marL="342900" indent="-342900">
              <a:buFont typeface="+mj-lt"/>
              <a:buAutoNum type="alphaUcPeriod"/>
            </a:pPr>
            <a:endParaRPr lang="en-GB" sz="2400" dirty="0">
              <a:latin typeface="VAG Rounded Std Light" panose="020F0502020204020204"/>
            </a:endParaRPr>
          </a:p>
          <a:p>
            <a:pPr marL="342900" indent="-342900">
              <a:buFont typeface="+mj-lt"/>
              <a:buAutoNum type="alphaUcPeriod"/>
            </a:pPr>
            <a:r>
              <a:rPr lang="en-GB" sz="2400" b="1" i="1" dirty="0">
                <a:latin typeface="VAG Rounded Std Light" panose="020F0502020204020204"/>
              </a:rPr>
              <a:t>Teamwork Challenge</a:t>
            </a:r>
            <a:r>
              <a:rPr lang="en-GB" sz="2400" b="1" dirty="0">
                <a:latin typeface="VAG Rounded Std Light" panose="020F0502020204020204"/>
              </a:rPr>
              <a:t>: </a:t>
            </a:r>
            <a:r>
              <a:rPr lang="en-GB" sz="2400" dirty="0">
                <a:latin typeface="VAG Rounded Std Light" panose="020F0502020204020204"/>
              </a:rPr>
              <a:t>On the day mystery activity </a:t>
            </a: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3"/>
          <a:stretch>
            <a:fillRect/>
          </a:stretch>
        </p:blipFill>
        <p:spPr>
          <a:xfrm>
            <a:off x="7499791" y="229750"/>
            <a:ext cx="2890441" cy="1187852"/>
          </a:xfrm>
          <a:prstGeom prst="rect">
            <a:avLst/>
          </a:prstGeom>
        </p:spPr>
      </p:pic>
      <p:sp>
        <p:nvSpPr>
          <p:cNvPr id="7" name="Rectangle 6">
            <a:extLst>
              <a:ext uri="{FF2B5EF4-FFF2-40B4-BE49-F238E27FC236}">
                <a16:creationId xmlns:a16="http://schemas.microsoft.com/office/drawing/2014/main" id="{12793BA1-EA56-4176-81B4-F97EB6ACFD0A}"/>
              </a:ext>
            </a:extLst>
          </p:cNvPr>
          <p:cNvSpPr/>
          <p:nvPr/>
        </p:nvSpPr>
        <p:spPr>
          <a:xfrm>
            <a:off x="991777" y="678865"/>
            <a:ext cx="6181154" cy="754694"/>
          </a:xfrm>
          <a:prstGeom prst="rect">
            <a:avLst/>
          </a:prstGeom>
        </p:spPr>
        <p:txBody>
          <a:bodyPr wrap="square">
            <a:spAutoFit/>
          </a:bodyPr>
          <a:lstStyle/>
          <a:p>
            <a:pPr defTabSz="457200" hangingPunct="1">
              <a:lnSpc>
                <a:spcPct val="150000"/>
              </a:lnSpc>
              <a:spcBef>
                <a:spcPct val="20000"/>
              </a:spcBef>
              <a:defRPr/>
            </a:pPr>
            <a:r>
              <a:rPr lang="en-GB" sz="3200" b="1" kern="1200" dirty="0">
                <a:solidFill>
                  <a:schemeClr val="tx1"/>
                </a:solidFill>
              </a:rPr>
              <a:t>The Challenge Elements!</a:t>
            </a:r>
          </a:p>
        </p:txBody>
      </p:sp>
      <p:sp>
        <p:nvSpPr>
          <p:cNvPr id="3" name="Rectangle 2">
            <a:extLst>
              <a:ext uri="{FF2B5EF4-FFF2-40B4-BE49-F238E27FC236}">
                <a16:creationId xmlns:a16="http://schemas.microsoft.com/office/drawing/2014/main" id="{A6912E9A-DAAB-26A5-49CA-20A5C4B007B2}"/>
              </a:ext>
            </a:extLst>
          </p:cNvPr>
          <p:cNvSpPr/>
          <p:nvPr/>
        </p:nvSpPr>
        <p:spPr>
          <a:xfrm>
            <a:off x="812800" y="4051300"/>
            <a:ext cx="9296400" cy="114300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Tree>
    <p:custDataLst>
      <p:tags r:id="rId1"/>
    </p:custDataLst>
    <p:extLst>
      <p:ext uri="{BB962C8B-B14F-4D97-AF65-F5344CB8AC3E}">
        <p14:creationId xmlns:p14="http://schemas.microsoft.com/office/powerpoint/2010/main" val="169123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0028" y="739885"/>
            <a:ext cx="8229600" cy="1143000"/>
          </a:xfrm>
          <a:prstGeom prst="rect">
            <a:avLst/>
          </a:prstGeom>
        </p:spPr>
        <p:txBody>
          <a:bodyPr vert="horz" lIns="91440" tIns="45720" rIns="91440" bIns="45720" rtlCol="0" anchor="ctr">
            <a:normAutofit/>
          </a:bodyPr>
          <a:lstStyle/>
          <a:p>
            <a:pPr defTabSz="457200" hangingPunct="1">
              <a:spcBef>
                <a:spcPct val="0"/>
              </a:spcBef>
              <a:defRPr/>
            </a:pPr>
            <a:r>
              <a:rPr lang="en-GB" sz="3200" b="1" kern="1200" dirty="0">
                <a:solidFill>
                  <a:schemeClr val="tx1"/>
                </a:solidFill>
                <a:latin typeface="VAG Rounded Std Thin" panose="020F0802020204020204" pitchFamily="34" charset="0"/>
              </a:rPr>
              <a:t>A. Speed and Control Challenge</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A3AA225F-DDF9-490D-A15C-756330AC4475}"/>
                  </a:ext>
                </a:extLst>
              </p14:cNvPr>
              <p14:cNvContentPartPr/>
              <p14:nvPr/>
            </p14:nvContentPartPr>
            <p14:xfrm>
              <a:off x="7816477" y="4534052"/>
              <a:ext cx="891000" cy="377640"/>
            </p14:xfrm>
          </p:contentPart>
        </mc:Choice>
        <mc:Fallback>
          <p:pic>
            <p:nvPicPr>
              <p:cNvPr id="9" name="Ink 8">
                <a:extLst>
                  <a:ext uri="{FF2B5EF4-FFF2-40B4-BE49-F238E27FC236}">
                    <a16:creationId xmlns:a16="http://schemas.microsoft.com/office/drawing/2014/main" id="{A3AA225F-DDF9-490D-A15C-756330AC4475}"/>
                  </a:ext>
                </a:extLst>
              </p:cNvPr>
              <p:cNvPicPr/>
              <p:nvPr/>
            </p:nvPicPr>
            <p:blipFill>
              <a:blip r:embed="rId4"/>
              <a:stretch>
                <a:fillRect/>
              </a:stretch>
            </p:blipFill>
            <p:spPr>
              <a:xfrm>
                <a:off x="7753477" y="4471052"/>
                <a:ext cx="1016640" cy="503280"/>
              </a:xfrm>
              <a:prstGeom prst="rect">
                <a:avLst/>
              </a:prstGeom>
            </p:spPr>
          </p:pic>
        </mc:Fallback>
      </mc:AlternateContent>
      <p:pic>
        <p:nvPicPr>
          <p:cNvPr id="6" name="Picture 5">
            <a:extLst>
              <a:ext uri="{FF2B5EF4-FFF2-40B4-BE49-F238E27FC236}">
                <a16:creationId xmlns:a16="http://schemas.microsoft.com/office/drawing/2014/main" id="{A5A7C1DD-8F77-4A89-8DA5-3761561546CF}"/>
              </a:ext>
            </a:extLst>
          </p:cNvPr>
          <p:cNvPicPr>
            <a:picLocks noChangeAspect="1"/>
          </p:cNvPicPr>
          <p:nvPr/>
        </p:nvPicPr>
        <p:blipFill>
          <a:blip r:embed="rId5"/>
          <a:stretch>
            <a:fillRect/>
          </a:stretch>
        </p:blipFill>
        <p:spPr>
          <a:xfrm>
            <a:off x="2050329" y="2887164"/>
            <a:ext cx="8395611" cy="2474496"/>
          </a:xfrm>
          <a:prstGeom prst="rect">
            <a:avLst/>
          </a:prstGeom>
        </p:spPr>
      </p:pic>
      <p:sp>
        <p:nvSpPr>
          <p:cNvPr id="10" name="TextBox 9">
            <a:extLst>
              <a:ext uri="{FF2B5EF4-FFF2-40B4-BE49-F238E27FC236}">
                <a16:creationId xmlns:a16="http://schemas.microsoft.com/office/drawing/2014/main" id="{2A732D77-FF1F-4718-AEB8-FDB0F113566D}"/>
              </a:ext>
            </a:extLst>
          </p:cNvPr>
          <p:cNvSpPr txBox="1"/>
          <p:nvPr/>
        </p:nvSpPr>
        <p:spPr>
          <a:xfrm>
            <a:off x="2464378" y="2087259"/>
            <a:ext cx="726324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latin typeface="VAG Rounded Std Light" panose="020F0502020204020204" pitchFamily="34" charset="0"/>
              </a:rPr>
              <a:t>Robot travels over 4m and back again as fast as it can! Add best time into Robot and Speed Challenge PPT.</a:t>
            </a:r>
          </a:p>
        </p:txBody>
      </p:sp>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idx="4294967295"/>
          </p:nvPr>
        </p:nvSpPr>
        <p:spPr>
          <a:xfrm>
            <a:off x="1161295" y="674719"/>
            <a:ext cx="8398386" cy="847115"/>
          </a:xfrm>
          <a:prstGeom prst="rect">
            <a:avLst/>
          </a:prstGeom>
        </p:spPr>
        <p:txBody>
          <a:bodyPr>
            <a:normAutofit/>
          </a:bodyPr>
          <a:lstStyle/>
          <a:p>
            <a:pPr algn="l" defTabSz="841247">
              <a:defRPr sz="4900"/>
            </a:pPr>
            <a:r>
              <a:rPr lang="en-US" sz="3600" b="1" dirty="0">
                <a:latin typeface="VAG Rounded Std Light"/>
              </a:rPr>
              <a:t>Joining us today</a:t>
            </a:r>
            <a:endParaRPr sz="3600" b="1" dirty="0">
              <a:latin typeface="VAG Rounded Std Light"/>
            </a:endParaRPr>
          </a:p>
        </p:txBody>
      </p:sp>
      <p:pic>
        <p:nvPicPr>
          <p:cNvPr id="2" name="Picture 1">
            <a:extLst>
              <a:ext uri="{FF2B5EF4-FFF2-40B4-BE49-F238E27FC236}">
                <a16:creationId xmlns:a16="http://schemas.microsoft.com/office/drawing/2014/main" id="{DFC9A091-C561-4DEC-B220-688D9E9CCB00}"/>
              </a:ext>
            </a:extLst>
          </p:cNvPr>
          <p:cNvPicPr>
            <a:picLocks noChangeAspect="1"/>
          </p:cNvPicPr>
          <p:nvPr/>
        </p:nvPicPr>
        <p:blipFill>
          <a:blip r:embed="rId3"/>
          <a:stretch>
            <a:fillRect/>
          </a:stretch>
        </p:blipFill>
        <p:spPr>
          <a:xfrm>
            <a:off x="7787916" y="234577"/>
            <a:ext cx="2611616" cy="1073267"/>
          </a:xfrm>
          <a:prstGeom prst="rect">
            <a:avLst/>
          </a:prstGeom>
        </p:spPr>
      </p:pic>
      <p:sp>
        <p:nvSpPr>
          <p:cNvPr id="3" name="Rectangle 2">
            <a:extLst>
              <a:ext uri="{FF2B5EF4-FFF2-40B4-BE49-F238E27FC236}">
                <a16:creationId xmlns:a16="http://schemas.microsoft.com/office/drawing/2014/main" id="{A773BAC9-A86E-45F3-8605-D9DBE6BD91A7}"/>
              </a:ext>
            </a:extLst>
          </p:cNvPr>
          <p:cNvSpPr/>
          <p:nvPr/>
        </p:nvSpPr>
        <p:spPr>
          <a:xfrm>
            <a:off x="1331137" y="1961976"/>
            <a:ext cx="9983972" cy="2895921"/>
          </a:xfrm>
          <a:prstGeom prst="rect">
            <a:avLst/>
          </a:prstGeom>
        </p:spPr>
        <p:txBody>
          <a:bodyPr wrap="square">
            <a:spAutoFit/>
          </a:bodyPr>
          <a:lstStyle/>
          <a:p>
            <a:pPr>
              <a:lnSpc>
                <a:spcPct val="107000"/>
              </a:lnSpc>
              <a:spcAft>
                <a:spcPts val="800"/>
              </a:spcAft>
            </a:pPr>
            <a:r>
              <a:rPr lang="en-GB" sz="2000" dirty="0">
                <a:latin typeface="VAG Rounded Std Light"/>
                <a:ea typeface="Calibri" panose="020F0502020204030204" pitchFamily="34" charset="0"/>
                <a:cs typeface="Times New Roman" panose="02020603050405020304" pitchFamily="18" charset="0"/>
              </a:rPr>
              <a:t>For the 2022 – 2023 programme we have… </a:t>
            </a:r>
          </a:p>
          <a:p>
            <a:pPr marL="285750" indent="-285750">
              <a:lnSpc>
                <a:spcPct val="107000"/>
              </a:lnSpc>
              <a:spcAft>
                <a:spcPts val="800"/>
              </a:spcAft>
              <a:buFont typeface="Arial" panose="020B0604020202020204" pitchFamily="34" charset="0"/>
              <a:buChar char="•"/>
            </a:pPr>
            <a:r>
              <a:rPr lang="en-GB" sz="2000" dirty="0">
                <a:latin typeface="VAG Rounded Std Light"/>
                <a:ea typeface="Calibri" panose="020F0502020204030204" pitchFamily="34" charset="0"/>
                <a:cs typeface="Times New Roman" panose="02020603050405020304" pitchFamily="18" charset="0"/>
              </a:rPr>
              <a:t>Some schools who have been taking part in the Robotics Challenge for a number of years!</a:t>
            </a:r>
          </a:p>
          <a:p>
            <a:pPr marL="285750" indent="-285750">
              <a:lnSpc>
                <a:spcPct val="107000"/>
              </a:lnSpc>
              <a:spcAft>
                <a:spcPts val="800"/>
              </a:spcAft>
              <a:buFont typeface="Arial" panose="020B0604020202020204" pitchFamily="34" charset="0"/>
              <a:buChar char="•"/>
            </a:pPr>
            <a:r>
              <a:rPr lang="en-GB" sz="2000" dirty="0">
                <a:latin typeface="VAG Rounded Std Light"/>
                <a:ea typeface="Calibri" panose="020F0502020204030204" pitchFamily="34" charset="0"/>
                <a:cs typeface="Times New Roman" panose="02020603050405020304" pitchFamily="18" charset="0"/>
              </a:rPr>
              <a:t>Some new schools or teachers who have signed up for this first time this year!</a:t>
            </a:r>
          </a:p>
          <a:p>
            <a:pPr marL="285750" indent="-285750">
              <a:lnSpc>
                <a:spcPct val="107000"/>
              </a:lnSpc>
              <a:spcAft>
                <a:spcPts val="800"/>
              </a:spcAft>
              <a:buFont typeface="Arial" panose="020B0604020202020204" pitchFamily="34" charset="0"/>
              <a:buChar char="•"/>
            </a:pPr>
            <a:r>
              <a:rPr lang="en-GB" sz="2000" dirty="0">
                <a:latin typeface="VAG Rounded Std Light"/>
                <a:ea typeface="Calibri" panose="020F0502020204030204" pitchFamily="34" charset="0"/>
                <a:cs typeface="Times New Roman" panose="02020603050405020304" pitchFamily="18" charset="0"/>
              </a:rPr>
              <a:t>Some schools who just want to find out a bit more information about the Robotics Challenge to see if they want to sign up!</a:t>
            </a:r>
          </a:p>
          <a:p>
            <a:pPr>
              <a:lnSpc>
                <a:spcPct val="107000"/>
              </a:lnSpc>
              <a:spcAft>
                <a:spcPts val="800"/>
              </a:spcAft>
            </a:pPr>
            <a:endParaRPr lang="en-GB" sz="2000" dirty="0">
              <a:latin typeface="VAG Rounded Std Light"/>
              <a:ea typeface="Calibri" panose="020F0502020204030204" pitchFamily="34" charset="0"/>
              <a:cs typeface="Times New Roman" panose="02020603050405020304" pitchFamily="18" charset="0"/>
            </a:endParaRPr>
          </a:p>
          <a:p>
            <a:pPr>
              <a:lnSpc>
                <a:spcPct val="107000"/>
              </a:lnSpc>
              <a:spcAft>
                <a:spcPts val="800"/>
              </a:spcAft>
            </a:pPr>
            <a:endParaRPr lang="en-GB" sz="2000" dirty="0">
              <a:latin typeface="VAG Rounded Std Ligh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7802833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7FBE8B3-7B69-426F-A787-EB96781DCC29}"/>
              </a:ext>
            </a:extLst>
          </p:cNvPr>
          <p:cNvGraphicFramePr/>
          <p:nvPr>
            <p:extLst>
              <p:ext uri="{D42A27DB-BD31-4B8C-83A1-F6EECF244321}">
                <p14:modId xmlns:p14="http://schemas.microsoft.com/office/powerpoint/2010/main" val="948322965"/>
              </p:ext>
            </p:extLst>
          </p:nvPr>
        </p:nvGraphicFramePr>
        <p:xfrm>
          <a:off x="730053" y="1632869"/>
          <a:ext cx="7618040" cy="4608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669D8AB6-6089-4750-A171-11D74854714D}"/>
              </a:ext>
            </a:extLst>
          </p:cNvPr>
          <p:cNvSpPr/>
          <p:nvPr/>
        </p:nvSpPr>
        <p:spPr>
          <a:xfrm>
            <a:off x="730053" y="492260"/>
            <a:ext cx="5804474" cy="523220"/>
          </a:xfrm>
          <a:prstGeom prst="rect">
            <a:avLst/>
          </a:prstGeom>
        </p:spPr>
        <p:txBody>
          <a:bodyPr wrap="none">
            <a:spAutoFit/>
          </a:bodyPr>
          <a:lstStyle/>
          <a:p>
            <a:pPr defTabSz="457200" hangingPunct="1">
              <a:defRPr/>
            </a:pPr>
            <a:r>
              <a:rPr lang="en-GB" sz="2800" b="1" kern="1200" dirty="0">
                <a:solidFill>
                  <a:schemeClr val="tx1"/>
                </a:solidFill>
                <a:latin typeface="VAG Rounded Std Light" panose="020F0502020204020204"/>
              </a:rPr>
              <a:t>B. Robot Challenge Mat – The 8 Tasks </a:t>
            </a:r>
          </a:p>
        </p:txBody>
      </p:sp>
      <p:pic>
        <p:nvPicPr>
          <p:cNvPr id="8" name="Picture 7">
            <a:extLst>
              <a:ext uri="{FF2B5EF4-FFF2-40B4-BE49-F238E27FC236}">
                <a16:creationId xmlns:a16="http://schemas.microsoft.com/office/drawing/2014/main" id="{6BA0039E-6FA9-4C15-8037-1B259AB37623}"/>
              </a:ext>
            </a:extLst>
          </p:cNvPr>
          <p:cNvPicPr>
            <a:picLocks noChangeAspect="1"/>
          </p:cNvPicPr>
          <p:nvPr/>
        </p:nvPicPr>
        <p:blipFill>
          <a:blip r:embed="rId9"/>
          <a:stretch>
            <a:fillRect/>
          </a:stretch>
        </p:blipFill>
        <p:spPr>
          <a:xfrm>
            <a:off x="9061891" y="25558"/>
            <a:ext cx="2890441" cy="1187852"/>
          </a:xfrm>
          <a:prstGeom prst="rect">
            <a:avLst/>
          </a:prstGeom>
        </p:spPr>
      </p:pic>
      <p:sp>
        <p:nvSpPr>
          <p:cNvPr id="2" name="TextBox 1">
            <a:extLst>
              <a:ext uri="{FF2B5EF4-FFF2-40B4-BE49-F238E27FC236}">
                <a16:creationId xmlns:a16="http://schemas.microsoft.com/office/drawing/2014/main" id="{F3F0EB8B-03A7-29C3-4E49-29F52C0AD130}"/>
              </a:ext>
            </a:extLst>
          </p:cNvPr>
          <p:cNvSpPr txBox="1"/>
          <p:nvPr/>
        </p:nvSpPr>
        <p:spPr>
          <a:xfrm>
            <a:off x="8776276" y="1756842"/>
            <a:ext cx="2685671"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dirty="0">
                <a:latin typeface="VAG Rounded Std Light" panose="020F0502020204020204" pitchFamily="34" charset="0"/>
              </a:rPr>
              <a:t>5 minutes to complete a many as possible. </a:t>
            </a:r>
          </a:p>
          <a:p>
            <a:pPr algn="ctr"/>
            <a:endParaRPr lang="en-GB" sz="2000" dirty="0">
              <a:latin typeface="VAG Rounded Std Light" panose="020F0502020204020204" pitchFamily="34" charset="0"/>
            </a:endParaRPr>
          </a:p>
          <a:p>
            <a:pPr algn="ctr"/>
            <a:r>
              <a:rPr lang="en-GB" sz="2000" dirty="0">
                <a:latin typeface="VAG Rounded Std Light" panose="020F0502020204020204" pitchFamily="34" charset="0"/>
              </a:rPr>
              <a:t>Best score from 2 attempts is counted. </a:t>
            </a:r>
          </a:p>
        </p:txBody>
      </p:sp>
    </p:spTree>
    <p:custDataLst>
      <p:tags r:id="rId1"/>
    </p:custDataLst>
    <p:extLst>
      <p:ext uri="{BB962C8B-B14F-4D97-AF65-F5344CB8AC3E}">
        <p14:creationId xmlns:p14="http://schemas.microsoft.com/office/powerpoint/2010/main" val="23669911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map&#10;&#10;Description automatically generated">
            <a:extLst>
              <a:ext uri="{FF2B5EF4-FFF2-40B4-BE49-F238E27FC236}">
                <a16:creationId xmlns:a16="http://schemas.microsoft.com/office/drawing/2014/main" id="{ECC18D0B-7938-4EA0-C1F8-D1363A20282A}"/>
              </a:ext>
            </a:extLst>
          </p:cNvPr>
          <p:cNvPicPr>
            <a:picLocks noChangeAspect="1"/>
          </p:cNvPicPr>
          <p:nvPr/>
        </p:nvPicPr>
        <p:blipFill rotWithShape="1">
          <a:blip r:embed="rId3">
            <a:extLst>
              <a:ext uri="{28A0092B-C50C-407E-A947-70E740481C1C}">
                <a14:useLocalDpi xmlns:a14="http://schemas.microsoft.com/office/drawing/2010/main" val="0"/>
              </a:ext>
            </a:extLst>
          </a:blip>
          <a:srcRect r="640" b="16557"/>
          <a:stretch/>
        </p:blipFill>
        <p:spPr>
          <a:xfrm>
            <a:off x="882037" y="879033"/>
            <a:ext cx="8099257" cy="5099934"/>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DB399DC4-80F0-2A80-D1CC-757E5229DA12}"/>
              </a:ext>
            </a:extLst>
          </p:cNvPr>
          <p:cNvPicPr>
            <a:picLocks noChangeAspect="1"/>
          </p:cNvPicPr>
          <p:nvPr/>
        </p:nvPicPr>
        <p:blipFill rotWithShape="1">
          <a:blip r:embed="rId4"/>
          <a:srcRect l="29525" t="16401" r="51575" b="65400"/>
          <a:stretch/>
        </p:blipFill>
        <p:spPr>
          <a:xfrm>
            <a:off x="9615811" y="3644712"/>
            <a:ext cx="2154700" cy="126461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7A1C4D-7059-6860-33B3-199F0DB756C5}"/>
              </a:ext>
            </a:extLst>
          </p:cNvPr>
          <p:cNvPicPr>
            <a:picLocks noChangeAspect="1"/>
          </p:cNvPicPr>
          <p:nvPr/>
        </p:nvPicPr>
        <p:blipFill rotWithShape="1">
          <a:blip r:embed="rId4"/>
          <a:srcRect l="32819" t="45800" r="51575" b="39442"/>
          <a:stretch/>
        </p:blipFill>
        <p:spPr>
          <a:xfrm>
            <a:off x="9615810" y="703854"/>
            <a:ext cx="2154701" cy="124190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216775C-2DC9-B687-CCB8-15B68CB97612}"/>
              </a:ext>
            </a:extLst>
          </p:cNvPr>
          <p:cNvPicPr>
            <a:picLocks noChangeAspect="1"/>
          </p:cNvPicPr>
          <p:nvPr/>
        </p:nvPicPr>
        <p:blipFill rotWithShape="1">
          <a:blip r:embed="rId4"/>
          <a:srcRect l="56996" t="75667" r="29933" b="12856"/>
          <a:stretch/>
        </p:blipFill>
        <p:spPr>
          <a:xfrm>
            <a:off x="9615810" y="2198361"/>
            <a:ext cx="2142750" cy="121737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0156545-9738-FD20-84BB-D6EB9E91E4EA}"/>
              </a:ext>
            </a:extLst>
          </p:cNvPr>
          <p:cNvPicPr>
            <a:picLocks noChangeAspect="1"/>
          </p:cNvPicPr>
          <p:nvPr/>
        </p:nvPicPr>
        <p:blipFill rotWithShape="1">
          <a:blip r:embed="rId4"/>
          <a:srcRect l="29525" t="72401" r="51575" b="13754"/>
          <a:stretch/>
        </p:blipFill>
        <p:spPr>
          <a:xfrm>
            <a:off x="9615810" y="5114687"/>
            <a:ext cx="2142750" cy="12173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966163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5276" y="587433"/>
            <a:ext cx="5370724" cy="913220"/>
          </a:xfrm>
          <a:prstGeom prst="rect">
            <a:avLst/>
          </a:prstGeom>
        </p:spPr>
        <p:txBody>
          <a:bodyPr vert="horz" lIns="91440" tIns="45720" rIns="91440" bIns="45720" rtlCol="0" anchor="ctr">
            <a:normAutofit/>
          </a:bodyPr>
          <a:lstStyle/>
          <a:p>
            <a:pPr defTabSz="457200" hangingPunct="1">
              <a:spcBef>
                <a:spcPct val="0"/>
              </a:spcBef>
              <a:defRPr/>
            </a:pPr>
            <a:r>
              <a:rPr lang="en-GB" sz="2800" b="1" kern="1200" dirty="0">
                <a:solidFill>
                  <a:schemeClr val="tx1"/>
                </a:solidFill>
              </a:rPr>
              <a:t>C. Robot Design Presentation</a:t>
            </a:r>
          </a:p>
        </p:txBody>
      </p:sp>
      <p:sp>
        <p:nvSpPr>
          <p:cNvPr id="3" name="Text Placeholder 2"/>
          <p:cNvSpPr txBox="1">
            <a:spLocks/>
          </p:cNvSpPr>
          <p:nvPr/>
        </p:nvSpPr>
        <p:spPr>
          <a:xfrm>
            <a:off x="1955688" y="1628800"/>
            <a:ext cx="8028745" cy="4033118"/>
          </a:xfrm>
          <a:prstGeom prst="rect">
            <a:avLst/>
          </a:prstGeom>
        </p:spPr>
        <p:txBody>
          <a:bodyPr vert="horz" lIns="91440" tIns="45720" rIns="91440" bIns="45720" rtlCol="0">
            <a:normAutofit/>
          </a:bodyPr>
          <a:lstStyle/>
          <a:p>
            <a:pPr marL="285750" indent="-285750" defTabSz="457200" hangingPunct="1">
              <a:lnSpc>
                <a:spcPct val="150000"/>
              </a:lnSpc>
              <a:spcBef>
                <a:spcPct val="20000"/>
              </a:spcBef>
              <a:buFont typeface="Arial" panose="020B0604020202020204" pitchFamily="34" charset="0"/>
              <a:buChar char="•"/>
              <a:defRPr/>
            </a:pPr>
            <a:endParaRPr lang="en-GB" kern="1200" dirty="0">
              <a:solidFill>
                <a:schemeClr val="tx1"/>
              </a:solidFill>
            </a:endParaRPr>
          </a:p>
        </p:txBody>
      </p:sp>
      <p:pic>
        <p:nvPicPr>
          <p:cNvPr id="5" name="Picture 4">
            <a:extLst>
              <a:ext uri="{FF2B5EF4-FFF2-40B4-BE49-F238E27FC236}">
                <a16:creationId xmlns:a16="http://schemas.microsoft.com/office/drawing/2014/main" id="{2772A6D9-9C5B-4186-B220-96B823500799}"/>
              </a:ext>
            </a:extLst>
          </p:cNvPr>
          <p:cNvPicPr>
            <a:picLocks noChangeAspect="1"/>
          </p:cNvPicPr>
          <p:nvPr/>
        </p:nvPicPr>
        <p:blipFill>
          <a:blip r:embed="rId4"/>
          <a:stretch>
            <a:fillRect/>
          </a:stretch>
        </p:blipFill>
        <p:spPr>
          <a:xfrm>
            <a:off x="6511887" y="5949279"/>
            <a:ext cx="3898309" cy="813817"/>
          </a:xfrm>
          <a:prstGeom prst="rect">
            <a:avLst/>
          </a:prstGeom>
        </p:spPr>
      </p:pic>
      <p:pic>
        <p:nvPicPr>
          <p:cNvPr id="6" name="Picture 5">
            <a:extLst>
              <a:ext uri="{FF2B5EF4-FFF2-40B4-BE49-F238E27FC236}">
                <a16:creationId xmlns:a16="http://schemas.microsoft.com/office/drawing/2014/main" id="{8CE644A7-ADA1-46F4-9840-8B85FCA75851}"/>
              </a:ext>
            </a:extLst>
          </p:cNvPr>
          <p:cNvPicPr>
            <a:picLocks noChangeAspect="1"/>
          </p:cNvPicPr>
          <p:nvPr/>
        </p:nvPicPr>
        <p:blipFill>
          <a:blip r:embed="rId5"/>
          <a:stretch>
            <a:fillRect/>
          </a:stretch>
        </p:blipFill>
        <p:spPr>
          <a:xfrm>
            <a:off x="8576283" y="501486"/>
            <a:ext cx="2890441" cy="1187852"/>
          </a:xfrm>
          <a:prstGeom prst="rect">
            <a:avLst/>
          </a:prstGeom>
        </p:spPr>
      </p:pic>
      <p:pic>
        <p:nvPicPr>
          <p:cNvPr id="4" name="Picture 3">
            <a:extLst>
              <a:ext uri="{FF2B5EF4-FFF2-40B4-BE49-F238E27FC236}">
                <a16:creationId xmlns:a16="http://schemas.microsoft.com/office/drawing/2014/main" id="{13D245F1-5A36-7CA6-DC15-8FB6130EDD61}"/>
              </a:ext>
            </a:extLst>
          </p:cNvPr>
          <p:cNvPicPr>
            <a:picLocks noChangeAspect="1"/>
          </p:cNvPicPr>
          <p:nvPr/>
        </p:nvPicPr>
        <p:blipFill rotWithShape="1">
          <a:blip r:embed="rId6"/>
          <a:srcRect l="6452" t="7156" b="17493"/>
          <a:stretch/>
        </p:blipFill>
        <p:spPr>
          <a:xfrm>
            <a:off x="1379723" y="3334622"/>
            <a:ext cx="4061829" cy="293594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7024726-02D3-24A4-3144-62A14F04C20C}"/>
              </a:ext>
            </a:extLst>
          </p:cNvPr>
          <p:cNvSpPr txBox="1"/>
          <p:nvPr/>
        </p:nvSpPr>
        <p:spPr>
          <a:xfrm>
            <a:off x="694214" y="1835907"/>
            <a:ext cx="10049986"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latin typeface="VAG Rounded Std Light" panose="020F0502020204020204" pitchFamily="34" charset="0"/>
              </a:rPr>
              <a:t>Presentation on the robot builds and programming solutions for Speed and Robot Challenges</a:t>
            </a:r>
            <a:r>
              <a:rPr lang="en-GB" sz="2400" dirty="0"/>
              <a:t>. An opportunity to highlight how robots can be used to help the world. </a:t>
            </a:r>
          </a:p>
        </p:txBody>
      </p:sp>
      <p:sp>
        <p:nvSpPr>
          <p:cNvPr id="10" name="TextBox 9">
            <a:extLst>
              <a:ext uri="{FF2B5EF4-FFF2-40B4-BE49-F238E27FC236}">
                <a16:creationId xmlns:a16="http://schemas.microsoft.com/office/drawing/2014/main" id="{17E7C334-1B50-5098-9FF6-22221F8A07E6}"/>
              </a:ext>
            </a:extLst>
          </p:cNvPr>
          <p:cNvSpPr txBox="1"/>
          <p:nvPr/>
        </p:nvSpPr>
        <p:spPr>
          <a:xfrm>
            <a:off x="6321387" y="4002218"/>
            <a:ext cx="3292513"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n-lt"/>
                <a:ea typeface="+mn-ea"/>
                <a:cs typeface="+mn-cs"/>
                <a:sym typeface="Calibri"/>
              </a:rPr>
              <a:t>Ther</a:t>
            </a:r>
            <a:r>
              <a:rPr lang="en-US" sz="2400" b="1" dirty="0">
                <a:solidFill>
                  <a:srgbClr val="FF0000"/>
                </a:solidFill>
              </a:rPr>
              <a:t>e is no longer a separate research based project presentation</a:t>
            </a:r>
            <a:endParaRPr kumimoji="0" lang="en-GB" sz="2400" b="1" i="0" u="none" strike="noStrike" cap="none" spc="0" normalizeH="0" baseline="0" dirty="0">
              <a:ln>
                <a:noFill/>
              </a:ln>
              <a:solidFill>
                <a:srgbClr val="FF0000"/>
              </a:solidFill>
              <a:effectLst/>
              <a:uFillTx/>
              <a:latin typeface="+mn-lt"/>
              <a:ea typeface="+mn-ea"/>
              <a:cs typeface="+mn-cs"/>
              <a:sym typeface="Calibri"/>
            </a:endParaRPr>
          </a:p>
        </p:txBody>
      </p:sp>
    </p:spTree>
    <p:custDataLst>
      <p:tags r:id="rId1"/>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2170496" y="587433"/>
            <a:ext cx="2774798" cy="913220"/>
          </a:xfrm>
          <a:prstGeom prst="rect">
            <a:avLst/>
          </a:prstGeom>
        </p:spPr>
        <p:txBody>
          <a:bodyPr vert="horz" lIns="91440" tIns="45720" rIns="91440" bIns="45720" rtlCol="0" anchor="ctr">
            <a:normAutofit/>
          </a:bodyPr>
          <a:lstStyle/>
          <a:p>
            <a:pPr defTabSz="457200" hangingPunct="1">
              <a:spcBef>
                <a:spcPct val="0"/>
              </a:spcBef>
              <a:defRPr/>
            </a:pPr>
            <a:r>
              <a:rPr lang="en-US" sz="2200" b="1" kern="1200" dirty="0">
                <a:solidFill>
                  <a:schemeClr val="tx1"/>
                </a:solidFill>
              </a:rPr>
              <a:t>T</a:t>
            </a:r>
            <a:r>
              <a:rPr lang="en-GB" sz="2200" b="1" kern="1200" dirty="0">
                <a:solidFill>
                  <a:schemeClr val="tx1"/>
                </a:solidFill>
              </a:rPr>
              <a:t>he Heats!</a:t>
            </a:r>
          </a:p>
        </p:txBody>
      </p:sp>
      <p:sp>
        <p:nvSpPr>
          <p:cNvPr id="3" name="Text Placeholder 2"/>
          <p:cNvSpPr txBox="1">
            <a:spLocks/>
          </p:cNvSpPr>
          <p:nvPr/>
        </p:nvSpPr>
        <p:spPr>
          <a:xfrm>
            <a:off x="1886862" y="1412441"/>
            <a:ext cx="8028745" cy="4712355"/>
          </a:xfrm>
          <a:prstGeom prst="rect">
            <a:avLst/>
          </a:prstGeom>
        </p:spPr>
        <p:txBody>
          <a:bodyPr vert="horz" lIns="91440" tIns="45720" rIns="91440" bIns="45720" rtlCol="0">
            <a:normAutofit lnSpcReduction="10000"/>
          </a:bodyPr>
          <a:lstStyle/>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The Heats will be taking place across England, Scotland, Wales and Northern Ireland. </a:t>
            </a:r>
          </a:p>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At learn by Design we look after heats taking place in England and Wales except the Northwest of England. </a:t>
            </a:r>
          </a:p>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Your team </a:t>
            </a:r>
            <a:r>
              <a:rPr lang="en-US" b="1" kern="1200" dirty="0">
                <a:solidFill>
                  <a:schemeClr val="tx1"/>
                </a:solidFill>
              </a:rPr>
              <a:t>does not have to have </a:t>
            </a:r>
            <a:r>
              <a:rPr lang="en-US" kern="1200" dirty="0">
                <a:solidFill>
                  <a:schemeClr val="tx1"/>
                </a:solidFill>
              </a:rPr>
              <a:t>completed everything to come to a heat! </a:t>
            </a:r>
          </a:p>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Just come along and show us what you have done, you will learn so much and have so much fun!</a:t>
            </a:r>
          </a:p>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Look out for our heats sign up e-mail and register for a ticket for your team!</a:t>
            </a:r>
          </a:p>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Once you have registered, we may need extra details from you before you come to the event (Car R</a:t>
            </a:r>
            <a:r>
              <a:rPr lang="en-US" kern="1200" dirty="0" err="1">
                <a:solidFill>
                  <a:schemeClr val="tx1"/>
                </a:solidFill>
              </a:rPr>
              <a:t>egistration</a:t>
            </a:r>
            <a:r>
              <a:rPr lang="en-US" kern="1200" dirty="0">
                <a:solidFill>
                  <a:schemeClr val="tx1"/>
                </a:solidFill>
              </a:rPr>
              <a:t>, DBS information, Student and Teacher Names etc.) </a:t>
            </a:r>
          </a:p>
          <a:p>
            <a:pPr marL="285750" indent="-285750" defTabSz="457200" hangingPunct="1">
              <a:lnSpc>
                <a:spcPct val="150000"/>
              </a:lnSpc>
              <a:spcBef>
                <a:spcPct val="20000"/>
              </a:spcBef>
              <a:buFont typeface="Arial" panose="020B0604020202020204" pitchFamily="34" charset="0"/>
              <a:buChar char="•"/>
              <a:defRPr/>
            </a:pPr>
            <a:r>
              <a:rPr lang="en-US" kern="1200" dirty="0">
                <a:solidFill>
                  <a:schemeClr val="tx1"/>
                </a:solidFill>
              </a:rPr>
              <a:t>Please look out for any extra e-mails regarding the heat you have signed up to!</a:t>
            </a:r>
          </a:p>
        </p:txBody>
      </p:sp>
      <p:pic>
        <p:nvPicPr>
          <p:cNvPr id="5" name="Picture 4">
            <a:extLst>
              <a:ext uri="{FF2B5EF4-FFF2-40B4-BE49-F238E27FC236}">
                <a16:creationId xmlns:a16="http://schemas.microsoft.com/office/drawing/2014/main" id="{2772A6D9-9C5B-4186-B220-96B823500799}"/>
              </a:ext>
            </a:extLst>
          </p:cNvPr>
          <p:cNvPicPr>
            <a:picLocks noChangeAspect="1"/>
          </p:cNvPicPr>
          <p:nvPr/>
        </p:nvPicPr>
        <p:blipFill>
          <a:blip r:embed="rId3"/>
          <a:stretch>
            <a:fillRect/>
          </a:stretch>
        </p:blipFill>
        <p:spPr>
          <a:xfrm>
            <a:off x="6511887" y="5949279"/>
            <a:ext cx="3898309" cy="813817"/>
          </a:xfrm>
          <a:prstGeom prst="rect">
            <a:avLst/>
          </a:prstGeom>
        </p:spPr>
      </p:pic>
      <p:pic>
        <p:nvPicPr>
          <p:cNvPr id="6" name="Picture 5">
            <a:extLst>
              <a:ext uri="{FF2B5EF4-FFF2-40B4-BE49-F238E27FC236}">
                <a16:creationId xmlns:a16="http://schemas.microsoft.com/office/drawing/2014/main" id="{8CE644A7-ADA1-46F4-9840-8B85FCA75851}"/>
              </a:ext>
            </a:extLst>
          </p:cNvPr>
          <p:cNvPicPr>
            <a:picLocks noChangeAspect="1"/>
          </p:cNvPicPr>
          <p:nvPr/>
        </p:nvPicPr>
        <p:blipFill>
          <a:blip r:embed="rId4"/>
          <a:stretch>
            <a:fillRect/>
          </a:stretch>
        </p:blipFill>
        <p:spPr>
          <a:xfrm>
            <a:off x="7499791" y="137283"/>
            <a:ext cx="2890441" cy="1187852"/>
          </a:xfrm>
          <a:prstGeom prst="rect">
            <a:avLst/>
          </a:prstGeom>
        </p:spPr>
      </p:pic>
    </p:spTree>
    <p:custDataLst>
      <p:tags r:id="rId1"/>
    </p:custDataLst>
    <p:extLst>
      <p:ext uri="{BB962C8B-B14F-4D97-AF65-F5344CB8AC3E}">
        <p14:creationId xmlns:p14="http://schemas.microsoft.com/office/powerpoint/2010/main" val="113937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 name="Shape 117"/>
          <p:cNvSpPr>
            <a:spLocks noGrp="1"/>
          </p:cNvSpPr>
          <p:nvPr>
            <p:ph type="ctrTitle" idx="4294967295"/>
          </p:nvPr>
        </p:nvSpPr>
        <p:spPr>
          <a:xfrm>
            <a:off x="3733800" y="912699"/>
            <a:ext cx="3592513" cy="600075"/>
          </a:xfrm>
          <a:prstGeom prst="rect">
            <a:avLst/>
          </a:prstGeom>
        </p:spPr>
        <p:txBody>
          <a:bodyPr>
            <a:normAutofit/>
          </a:bodyPr>
          <a:lstStyle/>
          <a:p>
            <a:pPr algn="l" defTabSz="841247">
              <a:defRPr sz="4900"/>
            </a:pPr>
            <a:r>
              <a:rPr lang="en-GB" sz="3200" b="1" dirty="0">
                <a:latin typeface="+mn-lt"/>
              </a:rPr>
              <a:t>Evaluation</a:t>
            </a:r>
            <a:endParaRPr sz="3200" b="1" dirty="0">
              <a:latin typeface="+mn-lt"/>
            </a:endParaRPr>
          </a:p>
        </p:txBody>
      </p:sp>
      <p:sp>
        <p:nvSpPr>
          <p:cNvPr id="2" name="Rectangle 1"/>
          <p:cNvSpPr/>
          <p:nvPr/>
        </p:nvSpPr>
        <p:spPr>
          <a:xfrm>
            <a:off x="1896807" y="2151999"/>
            <a:ext cx="7928712" cy="3493264"/>
          </a:xfrm>
          <a:prstGeom prst="rect">
            <a:avLst/>
          </a:prstGeom>
        </p:spPr>
        <p:txBody>
          <a:bodyPr wrap="square">
            <a:spAutoFit/>
          </a:bodyPr>
          <a:lstStyle/>
          <a:p>
            <a:r>
              <a:rPr lang="en-GB" dirty="0"/>
              <a:t>Evaluation of the EEP Robotics Challenge is important so that we can get an understanding of how well we are doing, and so that we can learn from your feedback and improve the Challenge in future years. </a:t>
            </a:r>
          </a:p>
          <a:p>
            <a:pPr>
              <a:spcBef>
                <a:spcPts val="600"/>
              </a:spcBef>
            </a:pPr>
            <a:endParaRPr lang="en-GB" dirty="0">
              <a:solidFill>
                <a:schemeClr val="tx1"/>
              </a:solidFill>
            </a:endParaRPr>
          </a:p>
          <a:p>
            <a:r>
              <a:rPr lang="en-GB" dirty="0"/>
              <a:t>What we will evaluate:</a:t>
            </a:r>
          </a:p>
          <a:p>
            <a:endParaRPr lang="en-GB" dirty="0"/>
          </a:p>
          <a:p>
            <a:r>
              <a:rPr lang="en-GB" dirty="0"/>
              <a:t>Anonymous student participation demographic data</a:t>
            </a:r>
            <a:br>
              <a:rPr lang="en-GB" dirty="0"/>
            </a:br>
            <a:r>
              <a:rPr lang="en-GB" dirty="0"/>
              <a:t>Student experience of taking part in the EEP Robotics Challenge </a:t>
            </a:r>
          </a:p>
          <a:p>
            <a:r>
              <a:rPr lang="en-GB" dirty="0"/>
              <a:t>Teacher experience of taking part in the EEP Robotics Challenge </a:t>
            </a:r>
          </a:p>
          <a:p>
            <a:endParaRPr lang="en-GB" dirty="0"/>
          </a:p>
          <a:p>
            <a:r>
              <a:rPr lang="en-GB" dirty="0">
                <a:solidFill>
                  <a:schemeClr val="tx1"/>
                </a:solidFill>
              </a:rPr>
              <a:t>Your feedback is very important to us!</a:t>
            </a:r>
            <a:endParaRPr lang="en-GB" dirty="0"/>
          </a:p>
          <a:p>
            <a:endParaRPr lang="en-GB" dirty="0"/>
          </a:p>
        </p:txBody>
      </p:sp>
      <p:pic>
        <p:nvPicPr>
          <p:cNvPr id="5" name="Picture 4">
            <a:extLst>
              <a:ext uri="{FF2B5EF4-FFF2-40B4-BE49-F238E27FC236}">
                <a16:creationId xmlns:a16="http://schemas.microsoft.com/office/drawing/2014/main" id="{15FEA98E-CB3A-4913-B4FF-E49EE29F5EF5}"/>
              </a:ext>
            </a:extLst>
          </p:cNvPr>
          <p:cNvPicPr>
            <a:picLocks noChangeAspect="1"/>
          </p:cNvPicPr>
          <p:nvPr/>
        </p:nvPicPr>
        <p:blipFill>
          <a:blip r:embed="rId3"/>
          <a:stretch>
            <a:fillRect/>
          </a:stretch>
        </p:blipFill>
        <p:spPr>
          <a:xfrm>
            <a:off x="8858691" y="313397"/>
            <a:ext cx="2890441" cy="1187852"/>
          </a:xfrm>
          <a:prstGeom prst="rect">
            <a:avLst/>
          </a:prstGeom>
        </p:spPr>
      </p:pic>
    </p:spTree>
    <p:custDataLst>
      <p:tags r:id="rId1"/>
    </p:custDataLst>
    <p:extLst>
      <p:ext uri="{BB962C8B-B14F-4D97-AF65-F5344CB8AC3E}">
        <p14:creationId xmlns:p14="http://schemas.microsoft.com/office/powerpoint/2010/main" val="61247129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4294967295"/>
          </p:nvPr>
        </p:nvSpPr>
        <p:spPr>
          <a:xfrm>
            <a:off x="2074862" y="2697163"/>
            <a:ext cx="8042275" cy="917575"/>
          </a:xfrm>
          <a:prstGeom prst="rect">
            <a:avLst/>
          </a:prstGeom>
        </p:spPr>
        <p:txBody>
          <a:bodyPr>
            <a:normAutofit fontScale="92500" lnSpcReduction="20000"/>
          </a:bodyPr>
          <a:lstStyle/>
          <a:p>
            <a:pPr marL="0" indent="0" algn="ctr">
              <a:buNone/>
            </a:pPr>
            <a:r>
              <a:rPr lang="en-GB" sz="7200" dirty="0">
                <a:solidFill>
                  <a:schemeClr val="tx1"/>
                </a:solidFill>
                <a:latin typeface="VAG Rounded Std Light"/>
              </a:rPr>
              <a:t>Timeline</a:t>
            </a:r>
            <a:r>
              <a:rPr lang="en-GB" sz="5400" dirty="0">
                <a:solidFill>
                  <a:schemeClr val="tx1"/>
                </a:solidFill>
                <a:latin typeface="VAG Rounded Std Light"/>
              </a:rPr>
              <a:t> </a:t>
            </a:r>
          </a:p>
        </p:txBody>
      </p:sp>
      <p:pic>
        <p:nvPicPr>
          <p:cNvPr id="5" name="Picture 4">
            <a:extLst>
              <a:ext uri="{FF2B5EF4-FFF2-40B4-BE49-F238E27FC236}">
                <a16:creationId xmlns:a16="http://schemas.microsoft.com/office/drawing/2014/main" id="{243263F6-A33B-445D-B7C8-2438BE0EB6C6}"/>
              </a:ext>
            </a:extLst>
          </p:cNvPr>
          <p:cNvPicPr>
            <a:picLocks noChangeAspect="1"/>
          </p:cNvPicPr>
          <p:nvPr/>
        </p:nvPicPr>
        <p:blipFill>
          <a:blip r:embed="rId3"/>
          <a:stretch>
            <a:fillRect/>
          </a:stretch>
        </p:blipFill>
        <p:spPr>
          <a:xfrm>
            <a:off x="8845991" y="327783"/>
            <a:ext cx="2890441" cy="1187852"/>
          </a:xfrm>
          <a:prstGeom prst="rect">
            <a:avLst/>
          </a:prstGeom>
        </p:spPr>
      </p:pic>
    </p:spTree>
    <p:custDataLst>
      <p:tags r:id="rId1"/>
    </p:custDataLst>
    <p:extLst>
      <p:ext uri="{BB962C8B-B14F-4D97-AF65-F5344CB8AC3E}">
        <p14:creationId xmlns:p14="http://schemas.microsoft.com/office/powerpoint/2010/main" val="223103431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sp>
        <p:nvSpPr>
          <p:cNvPr id="9" name="Text Placeholder 2"/>
          <p:cNvSpPr txBox="1">
            <a:spLocks/>
          </p:cNvSpPr>
          <p:nvPr/>
        </p:nvSpPr>
        <p:spPr>
          <a:xfrm>
            <a:off x="780563" y="1609376"/>
            <a:ext cx="3397737" cy="4842223"/>
          </a:xfrm>
          <a:prstGeom prst="rect">
            <a:avLst/>
          </a:prstGeom>
        </p:spPr>
        <p:txBody>
          <a:bodyPr vert="horz" lIns="91440" tIns="45720" rIns="91440" bIns="45720" rtlCol="0">
            <a:no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Sept – Dec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Set up your team </a:t>
            </a:r>
          </a:p>
          <a:p>
            <a:pPr marL="285750"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Join teacher training</a:t>
            </a:r>
          </a:p>
          <a:p>
            <a:pPr marL="285750"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General robot fun </a:t>
            </a:r>
          </a:p>
          <a:p>
            <a:pPr marL="285750" indent="-285750">
              <a:lnSpc>
                <a:spcPct val="107000"/>
              </a:lnSpc>
              <a:spcAft>
                <a:spcPts val="8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Jan – Feb </a:t>
            </a:r>
          </a:p>
          <a:p>
            <a:pPr marL="285750"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Register for a heat</a:t>
            </a:r>
          </a:p>
          <a:p>
            <a:pPr marL="285750"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Start focusing on completing the robot challenges </a:t>
            </a:r>
          </a:p>
        </p:txBody>
      </p:sp>
      <p:sp>
        <p:nvSpPr>
          <p:cNvPr id="7" name="Rectangle 6">
            <a:extLst>
              <a:ext uri="{FF2B5EF4-FFF2-40B4-BE49-F238E27FC236}">
                <a16:creationId xmlns:a16="http://schemas.microsoft.com/office/drawing/2014/main" id="{12793BA1-EA56-4176-81B4-F97EB6ACFD0A}"/>
              </a:ext>
            </a:extLst>
          </p:cNvPr>
          <p:cNvSpPr/>
          <p:nvPr/>
        </p:nvSpPr>
        <p:spPr>
          <a:xfrm>
            <a:off x="3790510" y="243888"/>
            <a:ext cx="5038764" cy="920252"/>
          </a:xfrm>
          <a:prstGeom prst="rect">
            <a:avLst/>
          </a:prstGeom>
        </p:spPr>
        <p:txBody>
          <a:bodyPr wrap="square">
            <a:spAutoFit/>
          </a:bodyPr>
          <a:lstStyle/>
          <a:p>
            <a:pPr defTabSz="457200" hangingPunct="1">
              <a:lnSpc>
                <a:spcPct val="150000"/>
              </a:lnSpc>
              <a:spcBef>
                <a:spcPct val="20000"/>
              </a:spcBef>
              <a:defRPr/>
            </a:pPr>
            <a:r>
              <a:rPr lang="en-GB" sz="4000" b="1" kern="1200" dirty="0">
                <a:solidFill>
                  <a:schemeClr val="tx1"/>
                </a:solidFill>
                <a:latin typeface="VAG Rounded" panose="020B0500000000000000" pitchFamily="34" charset="0"/>
              </a:rPr>
              <a:t>Timeline</a:t>
            </a:r>
          </a:p>
        </p:txBody>
      </p:sp>
      <p:pic>
        <p:nvPicPr>
          <p:cNvPr id="2" name="Picture 1">
            <a:extLst>
              <a:ext uri="{FF2B5EF4-FFF2-40B4-BE49-F238E27FC236}">
                <a16:creationId xmlns:a16="http://schemas.microsoft.com/office/drawing/2014/main" id="{C8CFB47D-20BE-BA97-D0B3-F1730B3B53AE}"/>
              </a:ext>
            </a:extLst>
          </p:cNvPr>
          <p:cNvPicPr>
            <a:picLocks noChangeAspect="1"/>
          </p:cNvPicPr>
          <p:nvPr/>
        </p:nvPicPr>
        <p:blipFill>
          <a:blip r:embed="rId4"/>
          <a:stretch>
            <a:fillRect/>
          </a:stretch>
        </p:blipFill>
        <p:spPr>
          <a:xfrm>
            <a:off x="8584314" y="421524"/>
            <a:ext cx="2890441" cy="1187852"/>
          </a:xfrm>
          <a:prstGeom prst="rect">
            <a:avLst/>
          </a:prstGeom>
        </p:spPr>
      </p:pic>
      <p:sp>
        <p:nvSpPr>
          <p:cNvPr id="4" name="TextBox 3">
            <a:extLst>
              <a:ext uri="{FF2B5EF4-FFF2-40B4-BE49-F238E27FC236}">
                <a16:creationId xmlns:a16="http://schemas.microsoft.com/office/drawing/2014/main" id="{9CDF7281-094F-5246-C53C-A119E357C599}"/>
              </a:ext>
            </a:extLst>
          </p:cNvPr>
          <p:cNvSpPr txBox="1"/>
          <p:nvPr/>
        </p:nvSpPr>
        <p:spPr>
          <a:xfrm>
            <a:off x="4729833" y="1609376"/>
            <a:ext cx="4748169" cy="4744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pPr>
            <a:r>
              <a:rPr lang="en-US" sz="2400" b="1" dirty="0">
                <a:latin typeface="VAG Rounded Std Light" panose="020F0502020204020204"/>
                <a:ea typeface="Calibri" panose="020F0502020204030204" pitchFamily="34" charset="0"/>
                <a:cs typeface="Times New Roman" panose="02020603050405020304" pitchFamily="18" charset="0"/>
              </a:rPr>
              <a:t>March</a:t>
            </a:r>
            <a:r>
              <a:rPr lang="en-US" sz="2400" dirty="0">
                <a:latin typeface="VAG Rounded Std Light" panose="020F0502020204020204"/>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400" dirty="0">
                <a:latin typeface="VAG Rounded Std Light" panose="020F0502020204020204"/>
                <a:ea typeface="Calibri" panose="020F0502020204030204" pitchFamily="34" charset="0"/>
                <a:cs typeface="Times New Roman" panose="02020603050405020304" pitchFamily="18" charset="0"/>
              </a:rPr>
              <a:t>Final preparation </a:t>
            </a:r>
          </a:p>
          <a:p>
            <a:pPr marL="285750" indent="-285750">
              <a:lnSpc>
                <a:spcPct val="107000"/>
              </a:lnSpc>
              <a:spcAft>
                <a:spcPts val="800"/>
              </a:spcAft>
              <a:buFont typeface="Arial" panose="020B0604020202020204" pitchFamily="34" charset="0"/>
              <a:buChar char="•"/>
            </a:pPr>
            <a:r>
              <a:rPr lang="en-US" sz="2400" dirty="0">
                <a:latin typeface="VAG Rounded Std Light" panose="020F0502020204020204"/>
                <a:ea typeface="Calibri" panose="020F0502020204030204" pitchFamily="34" charset="0"/>
                <a:cs typeface="Times New Roman" panose="02020603050405020304" pitchFamily="18" charset="0"/>
              </a:rPr>
              <a:t>Complete info and organize transport for the heats</a:t>
            </a:r>
          </a:p>
          <a:p>
            <a:pPr>
              <a:lnSpc>
                <a:spcPct val="107000"/>
              </a:lnSpc>
              <a:spcAft>
                <a:spcPts val="800"/>
              </a:spcAft>
            </a:pPr>
            <a:endParaRPr lang="en-US" sz="2400" b="1" dirty="0">
              <a:latin typeface="VAG Rounded Std Light" panose="020F0502020204020204"/>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VAG Rounded Std Light" panose="020F0502020204020204"/>
                <a:ea typeface="Calibri" panose="020F0502020204030204" pitchFamily="34" charset="0"/>
                <a:cs typeface="Times New Roman" panose="02020603050405020304" pitchFamily="18" charset="0"/>
              </a:rPr>
              <a:t>April – May </a:t>
            </a:r>
          </a:p>
          <a:p>
            <a:pPr marL="285750" indent="-285750">
              <a:lnSpc>
                <a:spcPct val="107000"/>
              </a:lnSpc>
              <a:spcAft>
                <a:spcPts val="800"/>
              </a:spcAft>
              <a:buFont typeface="Arial" panose="020B0604020202020204" pitchFamily="34" charset="0"/>
              <a:buChar char="•"/>
            </a:pPr>
            <a:r>
              <a:rPr lang="en-US" sz="2400" dirty="0">
                <a:latin typeface="VAG Rounded Std Light" panose="020F0502020204020204"/>
                <a:ea typeface="Calibri" panose="020F0502020204030204" pitchFamily="34" charset="0"/>
                <a:cs typeface="Times New Roman" panose="02020603050405020304" pitchFamily="18" charset="0"/>
              </a:rPr>
              <a:t>Take your team along to a competition heat</a:t>
            </a:r>
          </a:p>
          <a:p>
            <a:pPr>
              <a:lnSpc>
                <a:spcPct val="107000"/>
              </a:lnSpc>
              <a:spcAft>
                <a:spcPts val="800"/>
              </a:spcAft>
            </a:pPr>
            <a:r>
              <a:rPr lang="en-US" sz="2400" b="1" dirty="0">
                <a:latin typeface="VAG Rounded Std Light" panose="020F0502020204020204"/>
                <a:ea typeface="Calibri" panose="020F0502020204030204" pitchFamily="34" charset="0"/>
                <a:cs typeface="Times New Roman" panose="02020603050405020304" pitchFamily="18" charset="0"/>
              </a:rPr>
              <a:t>June</a:t>
            </a:r>
            <a:r>
              <a:rPr lang="en-US" sz="2400" dirty="0">
                <a:latin typeface="VAG Rounded Std Light" panose="020F0502020204020204"/>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400" dirty="0">
                <a:latin typeface="VAG Rounded Std Light" panose="020F0502020204020204"/>
                <a:ea typeface="Calibri" panose="020F0502020204030204" pitchFamily="34" charset="0"/>
                <a:cs typeface="Times New Roman" panose="02020603050405020304" pitchFamily="18" charset="0"/>
              </a:rPr>
              <a:t>National final at the Big Bang Fair</a:t>
            </a:r>
            <a:endParaRPr lang="en-GB" sz="2400" dirty="0">
              <a:latin typeface="VAG Rounded Std Light" panose="020F0502020204020204"/>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794380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4294967295"/>
          </p:nvPr>
        </p:nvSpPr>
        <p:spPr>
          <a:xfrm>
            <a:off x="2074862" y="2442302"/>
            <a:ext cx="8042275" cy="2289603"/>
          </a:xfrm>
          <a:prstGeom prst="rect">
            <a:avLst/>
          </a:prstGeom>
        </p:spPr>
        <p:txBody>
          <a:bodyPr>
            <a:normAutofit/>
          </a:bodyPr>
          <a:lstStyle/>
          <a:p>
            <a:pPr marL="0" indent="0" algn="ctr">
              <a:buNone/>
            </a:pPr>
            <a:r>
              <a:rPr lang="en-GB" sz="5400" dirty="0">
                <a:solidFill>
                  <a:schemeClr val="tx1"/>
                </a:solidFill>
                <a:latin typeface="VAG Rounded Std Light"/>
              </a:rPr>
              <a:t>Questions?</a:t>
            </a:r>
          </a:p>
          <a:p>
            <a:pPr marL="0" indent="0" algn="ctr">
              <a:buNone/>
            </a:pPr>
            <a:r>
              <a:rPr lang="en-GB" sz="1600" dirty="0">
                <a:solidFill>
                  <a:schemeClr val="tx1"/>
                </a:solidFill>
                <a:latin typeface="VAG Rounded Std Light"/>
                <a:hlinkClick r:id="rId3"/>
              </a:rPr>
              <a:t>roboticschallenge@bydesign-group.co.uk</a:t>
            </a:r>
            <a:r>
              <a:rPr lang="en-GB" sz="1600" dirty="0">
                <a:solidFill>
                  <a:schemeClr val="tx1"/>
                </a:solidFill>
                <a:latin typeface="VAG Rounded Std Light"/>
              </a:rPr>
              <a:t>   </a:t>
            </a:r>
          </a:p>
        </p:txBody>
      </p:sp>
      <p:pic>
        <p:nvPicPr>
          <p:cNvPr id="5" name="Picture 4">
            <a:extLst>
              <a:ext uri="{FF2B5EF4-FFF2-40B4-BE49-F238E27FC236}">
                <a16:creationId xmlns:a16="http://schemas.microsoft.com/office/drawing/2014/main" id="{243263F6-A33B-445D-B7C8-2438BE0EB6C6}"/>
              </a:ext>
            </a:extLst>
          </p:cNvPr>
          <p:cNvPicPr>
            <a:picLocks noChangeAspect="1"/>
          </p:cNvPicPr>
          <p:nvPr/>
        </p:nvPicPr>
        <p:blipFill>
          <a:blip r:embed="rId4"/>
          <a:stretch>
            <a:fillRect/>
          </a:stretch>
        </p:blipFill>
        <p:spPr>
          <a:xfrm>
            <a:off x="8671916" y="480183"/>
            <a:ext cx="2890441" cy="1187852"/>
          </a:xfrm>
          <a:prstGeom prst="rect">
            <a:avLst/>
          </a:prstGeom>
        </p:spPr>
      </p:pic>
    </p:spTree>
    <p:custDataLst>
      <p:tags r:id="rId1"/>
    </p:custDataLst>
    <p:extLst>
      <p:ext uri="{BB962C8B-B14F-4D97-AF65-F5344CB8AC3E}">
        <p14:creationId xmlns:p14="http://schemas.microsoft.com/office/powerpoint/2010/main" val="41568252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ED3-345E-4CD4-8A50-6D2026B04953}"/>
              </a:ext>
            </a:extLst>
          </p:cNvPr>
          <p:cNvSpPr>
            <a:spLocks noGrp="1"/>
          </p:cNvSpPr>
          <p:nvPr>
            <p:ph type="title" idx="4294967295"/>
          </p:nvPr>
        </p:nvSpPr>
        <p:spPr>
          <a:xfrm>
            <a:off x="1397000" y="2130464"/>
            <a:ext cx="9918700" cy="3278187"/>
          </a:xfrm>
        </p:spPr>
        <p:txBody>
          <a:bodyPr>
            <a:noAutofit/>
          </a:bodyPr>
          <a:lstStyle/>
          <a:p>
            <a:r>
              <a:rPr lang="en-GB" sz="3600" dirty="0">
                <a:latin typeface="VAG Rounded Std Light" panose="020F0502020204020204" pitchFamily="34" charset="0"/>
              </a:rPr>
              <a:t>1. Introduction to the challenge and the team </a:t>
            </a:r>
            <a:br>
              <a:rPr lang="en-GB" sz="3600" dirty="0">
                <a:latin typeface="VAG Rounded Std Light" panose="020F0502020204020204" pitchFamily="34" charset="0"/>
              </a:rPr>
            </a:br>
            <a:r>
              <a:rPr lang="en-GB" sz="3600" dirty="0">
                <a:latin typeface="VAG Rounded Std Light" panose="020F0502020204020204" pitchFamily="34" charset="0"/>
              </a:rPr>
              <a:t>2. Getting started </a:t>
            </a:r>
            <a:br>
              <a:rPr lang="en-GB" sz="3600" dirty="0">
                <a:latin typeface="VAG Rounded Std Light" panose="020F0502020204020204" pitchFamily="34" charset="0"/>
              </a:rPr>
            </a:br>
            <a:r>
              <a:rPr lang="en-GB" sz="3600" dirty="0">
                <a:latin typeface="VAG Rounded Std Light" panose="020F0502020204020204" pitchFamily="34" charset="0"/>
              </a:rPr>
              <a:t>3. The Challenge</a:t>
            </a:r>
            <a:br>
              <a:rPr lang="en-GB" sz="3600" dirty="0">
                <a:latin typeface="VAG Rounded Std Light" panose="020F0502020204020204" pitchFamily="34" charset="0"/>
              </a:rPr>
            </a:br>
            <a:r>
              <a:rPr lang="en-GB" sz="3600" dirty="0">
                <a:latin typeface="VAG Rounded Std Light" panose="020F0502020204020204" pitchFamily="34" charset="0"/>
              </a:rPr>
              <a:t>4. Timeline </a:t>
            </a:r>
            <a:br>
              <a:rPr lang="en-GB" sz="3600" dirty="0">
                <a:latin typeface="VAG Rounded Std Light" panose="020F0502020204020204" pitchFamily="34" charset="0"/>
              </a:rPr>
            </a:br>
            <a:r>
              <a:rPr lang="en-GB" sz="3600" dirty="0">
                <a:latin typeface="VAG Rounded Std Light" panose="020F0502020204020204" pitchFamily="34" charset="0"/>
              </a:rPr>
              <a:t>5.  Questions </a:t>
            </a:r>
          </a:p>
        </p:txBody>
      </p:sp>
      <p:pic>
        <p:nvPicPr>
          <p:cNvPr id="3" name="Picture 2">
            <a:extLst>
              <a:ext uri="{FF2B5EF4-FFF2-40B4-BE49-F238E27FC236}">
                <a16:creationId xmlns:a16="http://schemas.microsoft.com/office/drawing/2014/main" id="{5C61D8EC-B2B0-3BDD-0F4B-550B12F2EDF8}"/>
              </a:ext>
            </a:extLst>
          </p:cNvPr>
          <p:cNvPicPr>
            <a:picLocks noChangeAspect="1"/>
          </p:cNvPicPr>
          <p:nvPr/>
        </p:nvPicPr>
        <p:blipFill>
          <a:blip r:embed="rId3"/>
          <a:stretch>
            <a:fillRect/>
          </a:stretch>
        </p:blipFill>
        <p:spPr>
          <a:xfrm>
            <a:off x="8424162" y="384214"/>
            <a:ext cx="3476625" cy="1428750"/>
          </a:xfrm>
          <a:prstGeom prst="rect">
            <a:avLst/>
          </a:prstGeom>
        </p:spPr>
      </p:pic>
    </p:spTree>
    <p:custDataLst>
      <p:tags r:id="rId1"/>
    </p:custDataLst>
    <p:extLst>
      <p:ext uri="{BB962C8B-B14F-4D97-AF65-F5344CB8AC3E}">
        <p14:creationId xmlns:p14="http://schemas.microsoft.com/office/powerpoint/2010/main" val="19860877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idx="4294967295"/>
          </p:nvPr>
        </p:nvSpPr>
        <p:spPr>
          <a:xfrm>
            <a:off x="3106738" y="759486"/>
            <a:ext cx="8399462" cy="846137"/>
          </a:xfrm>
          <a:prstGeom prst="rect">
            <a:avLst/>
          </a:prstGeom>
        </p:spPr>
        <p:txBody>
          <a:bodyPr>
            <a:normAutofit/>
          </a:bodyPr>
          <a:lstStyle/>
          <a:p>
            <a:pPr algn="l" defTabSz="841247">
              <a:defRPr sz="4900"/>
            </a:pPr>
            <a:r>
              <a:rPr lang="en-GB" sz="3600" dirty="0"/>
              <a:t>The UK needs more Engineers!</a:t>
            </a:r>
            <a:endParaRPr sz="3600" dirty="0"/>
          </a:p>
        </p:txBody>
      </p:sp>
      <p:pic>
        <p:nvPicPr>
          <p:cNvPr id="8" name="Picture 7">
            <a:extLst>
              <a:ext uri="{FF2B5EF4-FFF2-40B4-BE49-F238E27FC236}">
                <a16:creationId xmlns:a16="http://schemas.microsoft.com/office/drawing/2014/main" id="{F98F5290-3500-484F-B83D-1C8E7851A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016" y="5268308"/>
            <a:ext cx="2111902" cy="688232"/>
          </a:xfrm>
          <a:prstGeom prst="rect">
            <a:avLst/>
          </a:prstGeom>
        </p:spPr>
      </p:pic>
      <p:sp>
        <p:nvSpPr>
          <p:cNvPr id="3" name="Rectangle 2">
            <a:extLst>
              <a:ext uri="{FF2B5EF4-FFF2-40B4-BE49-F238E27FC236}">
                <a16:creationId xmlns:a16="http://schemas.microsoft.com/office/drawing/2014/main" id="{A773BAC9-A86E-45F3-8605-D9DBE6BD91A7}"/>
              </a:ext>
            </a:extLst>
          </p:cNvPr>
          <p:cNvSpPr/>
          <p:nvPr/>
        </p:nvSpPr>
        <p:spPr>
          <a:xfrm>
            <a:off x="1905574" y="2183435"/>
            <a:ext cx="7886108" cy="2358915"/>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Aim of the programme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Our work focusses on bringing young people onto engineering pathways, changing career aspirations and improving current under-representation of women, those with special educational needs or disabilities, and young people from certain ethnic minority or low socio-economic backgrounds.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aim to highlight the different routes into engineering and to help create a diverse and inclusive engineering workforce, reflective of the UK population.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he Big Bang Fair | the NEC, Birmingham">
            <a:extLst>
              <a:ext uri="{FF2B5EF4-FFF2-40B4-BE49-F238E27FC236}">
                <a16:creationId xmlns:a16="http://schemas.microsoft.com/office/drawing/2014/main" id="{F23DDD05-EA91-5B06-9E47-9287DE5B27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140" y="5071610"/>
            <a:ext cx="1146333" cy="1128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on - Digital Innovators">
            <a:extLst>
              <a:ext uri="{FF2B5EF4-FFF2-40B4-BE49-F238E27FC236}">
                <a16:creationId xmlns:a16="http://schemas.microsoft.com/office/drawing/2014/main" id="{AD17C4F3-18C7-D8A0-6CFC-630639DF9B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5695" y="5268308"/>
            <a:ext cx="1592005" cy="830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idx="4294967295"/>
          </p:nvPr>
        </p:nvSpPr>
        <p:spPr>
          <a:xfrm>
            <a:off x="3147218" y="838911"/>
            <a:ext cx="6202363" cy="788988"/>
          </a:xfrm>
          <a:prstGeom prst="rect">
            <a:avLst/>
          </a:prstGeom>
        </p:spPr>
        <p:txBody>
          <a:bodyPr>
            <a:normAutofit fontScale="90000"/>
          </a:bodyPr>
          <a:lstStyle/>
          <a:p>
            <a:pPr algn="ctr" defTabSz="841247">
              <a:defRPr sz="4900"/>
            </a:pPr>
            <a:r>
              <a:rPr lang="en-GB" sz="3600" b="1" dirty="0">
                <a:latin typeface="VAG Rounded Std Light"/>
              </a:rPr>
              <a:t>Introduction and with thanks to our Sponsors</a:t>
            </a:r>
            <a:endParaRPr sz="3600" b="1" dirty="0">
              <a:latin typeface="VAG Rounded Std Light"/>
            </a:endParaRPr>
          </a:p>
        </p:txBody>
      </p:sp>
      <p:pic>
        <p:nvPicPr>
          <p:cNvPr id="6" name="Picture 5">
            <a:hlinkClick r:id="rId3"/>
          </p:cNvPr>
          <p:cNvPicPr>
            <a:picLocks noChangeAspect="1"/>
          </p:cNvPicPr>
          <p:nvPr/>
        </p:nvPicPr>
        <p:blipFill>
          <a:blip r:embed="rId4"/>
          <a:stretch>
            <a:fillRect/>
          </a:stretch>
        </p:blipFill>
        <p:spPr>
          <a:xfrm>
            <a:off x="2383271" y="3872418"/>
            <a:ext cx="2370983" cy="1328667"/>
          </a:xfrm>
          <a:prstGeom prst="rect">
            <a:avLst/>
          </a:prstGeom>
        </p:spPr>
      </p:pic>
      <p:pic>
        <p:nvPicPr>
          <p:cNvPr id="9" name="Picture 8">
            <a:extLst>
              <a:ext uri="{FF2B5EF4-FFF2-40B4-BE49-F238E27FC236}">
                <a16:creationId xmlns:a16="http://schemas.microsoft.com/office/drawing/2014/main" id="{A8BDAF41-506A-401C-A22D-5DD18B7319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3342" y="2759768"/>
            <a:ext cx="3048242" cy="993369"/>
          </a:xfrm>
          <a:prstGeom prst="rect">
            <a:avLst/>
          </a:prstGeom>
        </p:spPr>
      </p:pic>
      <p:sp>
        <p:nvSpPr>
          <p:cNvPr id="3" name="TextBox 2">
            <a:extLst>
              <a:ext uri="{FF2B5EF4-FFF2-40B4-BE49-F238E27FC236}">
                <a16:creationId xmlns:a16="http://schemas.microsoft.com/office/drawing/2014/main" id="{52461E6C-68A0-4920-91FB-51A721AB900B}"/>
              </a:ext>
            </a:extLst>
          </p:cNvPr>
          <p:cNvSpPr txBox="1"/>
          <p:nvPr/>
        </p:nvSpPr>
        <p:spPr>
          <a:xfrm>
            <a:off x="7337416" y="2186993"/>
            <a:ext cx="2698812" cy="465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2400" dirty="0">
                <a:latin typeface="Calibri Light" panose="020F0302020204030204" pitchFamily="34" charset="0"/>
                <a:cs typeface="Calibri Light" panose="020F0302020204030204" pitchFamily="34" charset="0"/>
              </a:rPr>
              <a:t>In partnership with</a:t>
            </a:r>
          </a:p>
        </p:txBody>
      </p:sp>
      <p:pic>
        <p:nvPicPr>
          <p:cNvPr id="10" name="Picture 9">
            <a:extLst>
              <a:ext uri="{FF2B5EF4-FFF2-40B4-BE49-F238E27FC236}">
                <a16:creationId xmlns:a16="http://schemas.microsoft.com/office/drawing/2014/main" id="{7CCAA6E2-646F-4825-B529-9526C81030A0}"/>
              </a:ext>
            </a:extLst>
          </p:cNvPr>
          <p:cNvPicPr>
            <a:picLocks noChangeAspect="1"/>
          </p:cNvPicPr>
          <p:nvPr/>
        </p:nvPicPr>
        <p:blipFill>
          <a:blip r:embed="rId6"/>
          <a:stretch>
            <a:fillRect/>
          </a:stretch>
        </p:blipFill>
        <p:spPr>
          <a:xfrm>
            <a:off x="7337416" y="4111364"/>
            <a:ext cx="2399988" cy="1607009"/>
          </a:xfrm>
          <a:prstGeom prst="rect">
            <a:avLst/>
          </a:prstGeom>
        </p:spPr>
      </p:pic>
      <p:pic>
        <p:nvPicPr>
          <p:cNvPr id="11" name="Picture 10">
            <a:extLst>
              <a:ext uri="{FF2B5EF4-FFF2-40B4-BE49-F238E27FC236}">
                <a16:creationId xmlns:a16="http://schemas.microsoft.com/office/drawing/2014/main" id="{4E3954A8-E530-45BA-BCE4-25A314A3B19B}"/>
              </a:ext>
            </a:extLst>
          </p:cNvPr>
          <p:cNvPicPr>
            <a:picLocks noChangeAspect="1"/>
          </p:cNvPicPr>
          <p:nvPr/>
        </p:nvPicPr>
        <p:blipFill>
          <a:blip r:embed="rId7"/>
          <a:stretch>
            <a:fillRect/>
          </a:stretch>
        </p:blipFill>
        <p:spPr>
          <a:xfrm>
            <a:off x="7337416" y="2672384"/>
            <a:ext cx="2399988" cy="1607010"/>
          </a:xfrm>
          <a:prstGeom prst="rect">
            <a:avLst/>
          </a:prstGeom>
        </p:spPr>
      </p:pic>
      <p:sp>
        <p:nvSpPr>
          <p:cNvPr id="13" name="AutoShape 4" descr="Rolls-Royce">
            <a:extLst>
              <a:ext uri="{FF2B5EF4-FFF2-40B4-BE49-F238E27FC236}">
                <a16:creationId xmlns:a16="http://schemas.microsoft.com/office/drawing/2014/main" id="{2446ED12-5DD0-4032-B273-FDDB5BBCF4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46484388-938E-4670-AA12-EA8F9D35A763}"/>
              </a:ext>
            </a:extLst>
          </p:cNvPr>
          <p:cNvSpPr txBox="1"/>
          <p:nvPr/>
        </p:nvSpPr>
        <p:spPr>
          <a:xfrm>
            <a:off x="3130058" y="2186993"/>
            <a:ext cx="1197006" cy="465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2400" dirty="0">
                <a:latin typeface="Calibri Light" panose="020F0302020204030204" pitchFamily="34" charset="0"/>
                <a:cs typeface="Calibri Light" panose="020F0302020204030204" pitchFamily="34" charset="0"/>
              </a:rPr>
              <a:t>Led by</a:t>
            </a:r>
          </a:p>
        </p:txBody>
      </p:sp>
      <p:sp>
        <p:nvSpPr>
          <p:cNvPr id="4" name="Rectangle: Single Corner Snipped 3">
            <a:extLst>
              <a:ext uri="{FF2B5EF4-FFF2-40B4-BE49-F238E27FC236}">
                <a16:creationId xmlns:a16="http://schemas.microsoft.com/office/drawing/2014/main" id="{5196962D-5910-0ACB-D4EB-9E7F8470369B}"/>
              </a:ext>
            </a:extLst>
          </p:cNvPr>
          <p:cNvSpPr/>
          <p:nvPr/>
        </p:nvSpPr>
        <p:spPr>
          <a:xfrm>
            <a:off x="366527" y="5999017"/>
            <a:ext cx="7478609" cy="635675"/>
          </a:xfrm>
          <a:prstGeom prst="snip1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b="1" dirty="0"/>
              <a:t>Evaluation of the EEP Robotics Challenge is important so we can improve the challenge and to continue securing funding!</a:t>
            </a:r>
          </a:p>
        </p:txBody>
      </p:sp>
    </p:spTree>
    <p:custDataLst>
      <p:tags r:id="rId1"/>
    </p:custDataLst>
    <p:extLst>
      <p:ext uri="{BB962C8B-B14F-4D97-AF65-F5344CB8AC3E}">
        <p14:creationId xmlns:p14="http://schemas.microsoft.com/office/powerpoint/2010/main" val="13844893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03D559-6F2A-4DFF-B396-A105C4292A2F}"/>
              </a:ext>
            </a:extLst>
          </p:cNvPr>
          <p:cNvSpPr/>
          <p:nvPr/>
        </p:nvSpPr>
        <p:spPr>
          <a:xfrm>
            <a:off x="1969791" y="1114829"/>
            <a:ext cx="6475444" cy="830997"/>
          </a:xfrm>
          <a:prstGeom prst="rect">
            <a:avLst/>
          </a:prstGeom>
        </p:spPr>
        <p:txBody>
          <a:bodyPr wrap="square">
            <a:spAutoFit/>
          </a:bodyPr>
          <a:lstStyle/>
          <a:p>
            <a:r>
              <a:rPr lang="en-GB" sz="2400" b="1" dirty="0">
                <a:latin typeface="VAG Rounded Std Light"/>
                <a:ea typeface="Calibri" panose="020F0502020204030204" pitchFamily="34" charset="0"/>
              </a:rPr>
              <a:t>Delivery partners:</a:t>
            </a:r>
          </a:p>
          <a:p>
            <a:endParaRPr lang="en-GB" sz="2400" b="1" dirty="0">
              <a:latin typeface="VAG Rounded Std Light"/>
              <a:ea typeface="Calibri" panose="020F0502020204030204" pitchFamily="34" charset="0"/>
            </a:endParaRPr>
          </a:p>
        </p:txBody>
      </p:sp>
      <p:pic>
        <p:nvPicPr>
          <p:cNvPr id="8" name="Picture 7">
            <a:extLst>
              <a:ext uri="{FF2B5EF4-FFF2-40B4-BE49-F238E27FC236}">
                <a16:creationId xmlns:a16="http://schemas.microsoft.com/office/drawing/2014/main" id="{2867E9BB-D5C5-4ECA-BC17-734874A88E69}"/>
              </a:ext>
            </a:extLst>
          </p:cNvPr>
          <p:cNvPicPr>
            <a:picLocks noChangeAspect="1"/>
          </p:cNvPicPr>
          <p:nvPr/>
        </p:nvPicPr>
        <p:blipFill>
          <a:blip r:embed="rId3"/>
          <a:stretch>
            <a:fillRect/>
          </a:stretch>
        </p:blipFill>
        <p:spPr>
          <a:xfrm>
            <a:off x="2065587" y="3379710"/>
            <a:ext cx="3562905" cy="868458"/>
          </a:xfrm>
          <a:prstGeom prst="rect">
            <a:avLst/>
          </a:prstGeom>
        </p:spPr>
      </p:pic>
      <p:pic>
        <p:nvPicPr>
          <p:cNvPr id="9" name="Picture 8">
            <a:extLst>
              <a:ext uri="{FF2B5EF4-FFF2-40B4-BE49-F238E27FC236}">
                <a16:creationId xmlns:a16="http://schemas.microsoft.com/office/drawing/2014/main" id="{033B9741-6DEF-4CF5-AA98-36AB6669385C}"/>
              </a:ext>
            </a:extLst>
          </p:cNvPr>
          <p:cNvPicPr>
            <a:picLocks noChangeAspect="1"/>
          </p:cNvPicPr>
          <p:nvPr/>
        </p:nvPicPr>
        <p:blipFill>
          <a:blip r:embed="rId4"/>
          <a:stretch>
            <a:fillRect/>
          </a:stretch>
        </p:blipFill>
        <p:spPr>
          <a:xfrm>
            <a:off x="5628492" y="1993758"/>
            <a:ext cx="4100471" cy="999490"/>
          </a:xfrm>
          <a:prstGeom prst="rect">
            <a:avLst/>
          </a:prstGeom>
        </p:spPr>
      </p:pic>
      <p:pic>
        <p:nvPicPr>
          <p:cNvPr id="10" name="Picture 9">
            <a:extLst>
              <a:ext uri="{FF2B5EF4-FFF2-40B4-BE49-F238E27FC236}">
                <a16:creationId xmlns:a16="http://schemas.microsoft.com/office/drawing/2014/main" id="{A26CC89D-5C5D-401C-BECA-93C4CF6550DF}"/>
              </a:ext>
            </a:extLst>
          </p:cNvPr>
          <p:cNvPicPr>
            <a:picLocks noChangeAspect="1"/>
          </p:cNvPicPr>
          <p:nvPr/>
        </p:nvPicPr>
        <p:blipFill>
          <a:blip r:embed="rId5"/>
          <a:stretch>
            <a:fillRect/>
          </a:stretch>
        </p:blipFill>
        <p:spPr>
          <a:xfrm>
            <a:off x="1887514" y="2166213"/>
            <a:ext cx="4100474" cy="999490"/>
          </a:xfrm>
          <a:prstGeom prst="rect">
            <a:avLst/>
          </a:prstGeom>
        </p:spPr>
      </p:pic>
      <p:pic>
        <p:nvPicPr>
          <p:cNvPr id="11" name="Picture 10">
            <a:extLst>
              <a:ext uri="{FF2B5EF4-FFF2-40B4-BE49-F238E27FC236}">
                <a16:creationId xmlns:a16="http://schemas.microsoft.com/office/drawing/2014/main" id="{3CCEA3B2-426D-4532-BA67-D0EFD5A36007}"/>
              </a:ext>
            </a:extLst>
          </p:cNvPr>
          <p:cNvPicPr>
            <a:picLocks noChangeAspect="1"/>
          </p:cNvPicPr>
          <p:nvPr/>
        </p:nvPicPr>
        <p:blipFill rotWithShape="1">
          <a:blip r:embed="rId6"/>
          <a:srcRect l="22826" r="21749"/>
          <a:stretch/>
        </p:blipFill>
        <p:spPr>
          <a:xfrm>
            <a:off x="5490838" y="3084035"/>
            <a:ext cx="2834047" cy="1246351"/>
          </a:xfrm>
          <a:prstGeom prst="rect">
            <a:avLst/>
          </a:prstGeom>
        </p:spPr>
      </p:pic>
      <p:pic>
        <p:nvPicPr>
          <p:cNvPr id="12" name="Picture 11">
            <a:extLst>
              <a:ext uri="{FF2B5EF4-FFF2-40B4-BE49-F238E27FC236}">
                <a16:creationId xmlns:a16="http://schemas.microsoft.com/office/drawing/2014/main" id="{B0939B25-0482-4B04-9AC3-681C05C6BB0B}"/>
              </a:ext>
            </a:extLst>
          </p:cNvPr>
          <p:cNvPicPr>
            <a:picLocks noChangeAspect="1"/>
          </p:cNvPicPr>
          <p:nvPr/>
        </p:nvPicPr>
        <p:blipFill>
          <a:blip r:embed="rId7"/>
          <a:stretch>
            <a:fillRect/>
          </a:stretch>
        </p:blipFill>
        <p:spPr>
          <a:xfrm>
            <a:off x="8700263" y="372339"/>
            <a:ext cx="2890441" cy="1187852"/>
          </a:xfrm>
          <a:prstGeom prst="rect">
            <a:avLst/>
          </a:prstGeom>
        </p:spPr>
      </p:pic>
      <p:sp>
        <p:nvSpPr>
          <p:cNvPr id="14" name="Rectangle 13">
            <a:extLst>
              <a:ext uri="{FF2B5EF4-FFF2-40B4-BE49-F238E27FC236}">
                <a16:creationId xmlns:a16="http://schemas.microsoft.com/office/drawing/2014/main" id="{2AE51E10-E648-2D97-0E81-E68D6DAEB3AB}"/>
              </a:ext>
            </a:extLst>
          </p:cNvPr>
          <p:cNvSpPr/>
          <p:nvPr/>
        </p:nvSpPr>
        <p:spPr>
          <a:xfrm>
            <a:off x="1971915" y="2101748"/>
            <a:ext cx="3750248" cy="1041042"/>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15" name="Rectangle 14">
            <a:extLst>
              <a:ext uri="{FF2B5EF4-FFF2-40B4-BE49-F238E27FC236}">
                <a16:creationId xmlns:a16="http://schemas.microsoft.com/office/drawing/2014/main" id="{4BF01CA7-693C-1197-1CFE-14B9E28DE1D3}"/>
              </a:ext>
            </a:extLst>
          </p:cNvPr>
          <p:cNvSpPr/>
          <p:nvPr/>
        </p:nvSpPr>
        <p:spPr>
          <a:xfrm>
            <a:off x="2154532" y="4544393"/>
            <a:ext cx="4245333" cy="769441"/>
          </a:xfrm>
          <a:prstGeom prst="rect">
            <a:avLst/>
          </a:prstGeom>
        </p:spPr>
        <p:txBody>
          <a:bodyPr wrap="square">
            <a:spAutoFit/>
          </a:bodyPr>
          <a:lstStyle/>
          <a:p>
            <a:r>
              <a:rPr lang="en-GB" sz="2400" b="1" dirty="0">
                <a:latin typeface="VAG Rounded" panose="020B0500000000000000" pitchFamily="34" charset="0"/>
                <a:ea typeface="Calibri" panose="020F0502020204030204" pitchFamily="34" charset="0"/>
              </a:rPr>
              <a:t>Technical Support</a:t>
            </a:r>
          </a:p>
          <a:p>
            <a:endParaRPr lang="en-GB" sz="2000" dirty="0">
              <a:latin typeface="VAG Rounded" panose="020B0500000000000000" pitchFamily="34" charset="0"/>
              <a:ea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8A6176AC-3E9C-E009-B98E-B6E61A34FC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4029" y="5247567"/>
            <a:ext cx="3196230" cy="1012738"/>
          </a:xfrm>
          <a:prstGeom prst="rect">
            <a:avLst/>
          </a:prstGeom>
        </p:spPr>
      </p:pic>
    </p:spTree>
    <p:custDataLst>
      <p:tags r:id="rId1"/>
    </p:custDataLst>
    <p:extLst>
      <p:ext uri="{BB962C8B-B14F-4D97-AF65-F5344CB8AC3E}">
        <p14:creationId xmlns:p14="http://schemas.microsoft.com/office/powerpoint/2010/main" val="1369355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7">
            <a:extLst>
              <a:ext uri="{FF2B5EF4-FFF2-40B4-BE49-F238E27FC236}">
                <a16:creationId xmlns:a16="http://schemas.microsoft.com/office/drawing/2014/main" id="{05ED54CE-539F-9C59-B61A-D8C1371E0E15}"/>
              </a:ext>
            </a:extLst>
          </p:cNvPr>
          <p:cNvSpPr txBox="1">
            <a:spLocks/>
          </p:cNvSpPr>
          <p:nvPr/>
        </p:nvSpPr>
        <p:spPr>
          <a:xfrm>
            <a:off x="1161295" y="674719"/>
            <a:ext cx="8398386" cy="8471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defTabSz="841247" hangingPunct="1">
              <a:defRPr sz="4900"/>
            </a:pPr>
            <a:r>
              <a:rPr lang="en-US" sz="3600" b="1" dirty="0">
                <a:latin typeface="VAG Rounded Std Light"/>
              </a:rPr>
              <a:t>What is the robotics challenge </a:t>
            </a:r>
          </a:p>
        </p:txBody>
      </p:sp>
      <p:sp>
        <p:nvSpPr>
          <p:cNvPr id="3" name="Rectangle 2">
            <a:extLst>
              <a:ext uri="{FF2B5EF4-FFF2-40B4-BE49-F238E27FC236}">
                <a16:creationId xmlns:a16="http://schemas.microsoft.com/office/drawing/2014/main" id="{B1A4B373-C65F-1B90-F8D2-E4AB48EBC958}"/>
              </a:ext>
            </a:extLst>
          </p:cNvPr>
          <p:cNvSpPr/>
          <p:nvPr/>
        </p:nvSpPr>
        <p:spPr>
          <a:xfrm>
            <a:off x="9709657" y="3810000"/>
            <a:ext cx="2482343" cy="304800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pic>
        <p:nvPicPr>
          <p:cNvPr id="3074" name="Picture 2">
            <a:extLst>
              <a:ext uri="{FF2B5EF4-FFF2-40B4-BE49-F238E27FC236}">
                <a16:creationId xmlns:a16="http://schemas.microsoft.com/office/drawing/2014/main" id="{644B3398-A055-4C2E-7172-44F5F5EB9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4725046"/>
            <a:ext cx="7169657" cy="14582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7D0F6F-DCF9-857E-16E5-D7C55644B19A}"/>
              </a:ext>
            </a:extLst>
          </p:cNvPr>
          <p:cNvSpPr/>
          <p:nvPr/>
        </p:nvSpPr>
        <p:spPr>
          <a:xfrm>
            <a:off x="1318437" y="1735824"/>
            <a:ext cx="9983972" cy="252691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400" dirty="0">
                <a:latin typeface="VAG Rounded Std Light"/>
                <a:ea typeface="Calibri" panose="020F0502020204030204" pitchFamily="34" charset="0"/>
                <a:cs typeface="Times New Roman" panose="02020603050405020304" pitchFamily="18" charset="0"/>
              </a:rPr>
              <a:t>Team based competition </a:t>
            </a:r>
          </a:p>
          <a:p>
            <a:pPr marL="342900" indent="-342900">
              <a:lnSpc>
                <a:spcPct val="107000"/>
              </a:lnSpc>
              <a:spcAft>
                <a:spcPts val="800"/>
              </a:spcAft>
              <a:buFont typeface="Arial" panose="020B0604020202020204" pitchFamily="34" charset="0"/>
              <a:buChar char="•"/>
            </a:pPr>
            <a:r>
              <a:rPr lang="en-GB" sz="2400" dirty="0">
                <a:latin typeface="VAG Rounded Std Light"/>
                <a:ea typeface="Calibri" panose="020F0502020204030204" pitchFamily="34" charset="0"/>
                <a:cs typeface="Times New Roman" panose="02020603050405020304" pitchFamily="18" charset="0"/>
              </a:rPr>
              <a:t>Students aged 11-14 ( year 7-9)</a:t>
            </a:r>
          </a:p>
          <a:p>
            <a:pPr marL="342900" indent="-342900">
              <a:lnSpc>
                <a:spcPct val="107000"/>
              </a:lnSpc>
              <a:spcAft>
                <a:spcPts val="800"/>
              </a:spcAft>
              <a:buFont typeface="Arial" panose="020B0604020202020204" pitchFamily="34" charset="0"/>
              <a:buChar char="•"/>
            </a:pPr>
            <a:r>
              <a:rPr lang="en-GB" sz="2400" dirty="0">
                <a:latin typeface="VAG Rounded Std Light"/>
                <a:ea typeface="Calibri" panose="020F0502020204030204" pitchFamily="34" charset="0"/>
                <a:cs typeface="Times New Roman" panose="02020603050405020304" pitchFamily="18" charset="0"/>
              </a:rPr>
              <a:t>Take on a series of robotics challenges </a:t>
            </a:r>
          </a:p>
          <a:p>
            <a:pPr marL="342900" indent="-342900">
              <a:lnSpc>
                <a:spcPct val="107000"/>
              </a:lnSpc>
              <a:spcAft>
                <a:spcPts val="800"/>
              </a:spcAft>
              <a:buFont typeface="Arial" panose="020B0604020202020204" pitchFamily="34" charset="0"/>
              <a:buChar char="•"/>
            </a:pPr>
            <a:r>
              <a:rPr lang="en-GB" sz="2400" dirty="0">
                <a:latin typeface="VAG Rounded Std Light"/>
                <a:ea typeface="Calibri" panose="020F0502020204030204" pitchFamily="34" charset="0"/>
                <a:cs typeface="Times New Roman" panose="02020603050405020304" pitchFamily="18" charset="0"/>
              </a:rPr>
              <a:t>Attend a regional heat event </a:t>
            </a:r>
            <a:endParaRPr lang="en-GB" sz="2800" dirty="0">
              <a:latin typeface="VAG Rounded Std Light"/>
              <a:ea typeface="Calibri" panose="020F0502020204030204" pitchFamily="34" charset="0"/>
              <a:cs typeface="Times New Roman" panose="02020603050405020304" pitchFamily="18" charset="0"/>
            </a:endParaRPr>
          </a:p>
          <a:p>
            <a:pPr>
              <a:lnSpc>
                <a:spcPct val="107000"/>
              </a:lnSpc>
              <a:spcAft>
                <a:spcPts val="800"/>
              </a:spcAft>
            </a:pPr>
            <a:endParaRPr lang="en-GB" sz="2400" dirty="0">
              <a:latin typeface="VAG Rounded Std Ligh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63794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08982" y="1430641"/>
            <a:ext cx="8229600" cy="1143000"/>
          </a:xfrm>
          <a:prstGeom prst="rect">
            <a:avLst/>
          </a:prstGeom>
        </p:spPr>
        <p:txBody>
          <a:bodyPr vert="horz" lIns="91440" tIns="45720" rIns="91440" bIns="45720" rtlCol="0" anchor="ctr">
            <a:normAutofit/>
          </a:bodyPr>
          <a:lstStyle/>
          <a:p>
            <a:pPr algn="ctr" defTabSz="457200" hangingPunct="1">
              <a:spcBef>
                <a:spcPct val="0"/>
              </a:spcBef>
              <a:defRPr/>
            </a:pPr>
            <a:r>
              <a:rPr lang="en-US" sz="2400" b="1" kern="1200" dirty="0">
                <a:solidFill>
                  <a:schemeClr val="tx1"/>
                </a:solidFill>
                <a:latin typeface="VAG Rounded Std Light" panose="020F0502020204020204"/>
                <a:cs typeface="Calibri"/>
              </a:rPr>
              <a:t>You will need either of the following to take part</a:t>
            </a:r>
            <a:endParaRPr lang="en-GB" sz="2400" b="1" kern="1200" dirty="0">
              <a:solidFill>
                <a:schemeClr val="tx1"/>
              </a:solidFill>
              <a:latin typeface="VAG Rounded Std Light" panose="020F0502020204020204"/>
              <a:cs typeface="Calibri"/>
            </a:endParaRPr>
          </a:p>
        </p:txBody>
      </p:sp>
      <p:sp>
        <p:nvSpPr>
          <p:cNvPr id="9" name="Text Placeholder 2"/>
          <p:cNvSpPr txBox="1">
            <a:spLocks/>
          </p:cNvSpPr>
          <p:nvPr/>
        </p:nvSpPr>
        <p:spPr>
          <a:xfrm>
            <a:off x="1193069" y="1546898"/>
            <a:ext cx="8397363" cy="4095924"/>
          </a:xfrm>
          <a:prstGeom prst="rect">
            <a:avLst/>
          </a:prstGeom>
        </p:spPr>
        <p:txBody>
          <a:bodyPr vert="horz" lIns="91440" tIns="45720" rIns="91440" bIns="45720" rtlCol="0">
            <a:noAutofit/>
          </a:bodyPr>
          <a:lstStyle/>
          <a:p>
            <a:pPr marL="342900" indent="-342900">
              <a:lnSpc>
                <a:spcPct val="150000"/>
              </a:lnSpc>
              <a:buFont typeface="Symbol" panose="05050102010706020507" pitchFamily="18" charset="2"/>
              <a:buChar char=""/>
              <a:defRPr/>
            </a:pPr>
            <a:endParaRPr lang="en-GB" dirty="0">
              <a:latin typeface="VAG Rounded Std Light" panose="020F0502020204020204"/>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4"/>
          <a:stretch>
            <a:fillRect/>
          </a:stretch>
        </p:blipFill>
        <p:spPr>
          <a:xfrm>
            <a:off x="8796963" y="308864"/>
            <a:ext cx="2890441" cy="1187852"/>
          </a:xfrm>
          <a:prstGeom prst="rect">
            <a:avLst/>
          </a:prstGeom>
        </p:spPr>
      </p:pic>
      <p:sp>
        <p:nvSpPr>
          <p:cNvPr id="7" name="Rectangle 6">
            <a:extLst>
              <a:ext uri="{FF2B5EF4-FFF2-40B4-BE49-F238E27FC236}">
                <a16:creationId xmlns:a16="http://schemas.microsoft.com/office/drawing/2014/main" id="{12793BA1-EA56-4176-81B4-F97EB6ACFD0A}"/>
              </a:ext>
            </a:extLst>
          </p:cNvPr>
          <p:cNvSpPr/>
          <p:nvPr/>
        </p:nvSpPr>
        <p:spPr>
          <a:xfrm>
            <a:off x="692787" y="675947"/>
            <a:ext cx="7582695" cy="754694"/>
          </a:xfrm>
          <a:prstGeom prst="rect">
            <a:avLst/>
          </a:prstGeom>
        </p:spPr>
        <p:txBody>
          <a:bodyPr wrap="square">
            <a:spAutoFit/>
          </a:bodyPr>
          <a:lstStyle/>
          <a:p>
            <a:pPr defTabSz="457200" hangingPunct="1">
              <a:lnSpc>
                <a:spcPct val="150000"/>
              </a:lnSpc>
              <a:spcBef>
                <a:spcPct val="20000"/>
              </a:spcBef>
              <a:defRPr/>
            </a:pPr>
            <a:r>
              <a:rPr lang="en-US" sz="3200" b="1" kern="1200" dirty="0">
                <a:latin typeface="VAG Rounded Std Light" panose="020F0502020204020204"/>
                <a:cs typeface="Calibri"/>
              </a:rPr>
              <a:t>What do you need?</a:t>
            </a:r>
            <a:r>
              <a:rPr lang="en-GB" sz="3200" b="1" kern="1200" dirty="0">
                <a:latin typeface="VAG Rounded Std Light" panose="020F0502020204020204"/>
                <a:cs typeface="Calibri"/>
              </a:rPr>
              <a:t> – Kit </a:t>
            </a:r>
          </a:p>
        </p:txBody>
      </p:sp>
      <p:pic>
        <p:nvPicPr>
          <p:cNvPr id="3" name="Picture 2">
            <a:extLst>
              <a:ext uri="{FF2B5EF4-FFF2-40B4-BE49-F238E27FC236}">
                <a16:creationId xmlns:a16="http://schemas.microsoft.com/office/drawing/2014/main" id="{D39037AC-A44F-577E-2F38-E537AD430E23}"/>
              </a:ext>
            </a:extLst>
          </p:cNvPr>
          <p:cNvPicPr>
            <a:picLocks noChangeAspect="1"/>
          </p:cNvPicPr>
          <p:nvPr/>
        </p:nvPicPr>
        <p:blipFill>
          <a:blip r:embed="rId5"/>
          <a:stretch>
            <a:fillRect/>
          </a:stretch>
        </p:blipFill>
        <p:spPr>
          <a:xfrm>
            <a:off x="818213" y="2935646"/>
            <a:ext cx="4591987" cy="2449060"/>
          </a:xfrm>
          <a:prstGeom prst="rect">
            <a:avLst/>
          </a:prstGeom>
        </p:spPr>
      </p:pic>
      <p:pic>
        <p:nvPicPr>
          <p:cNvPr id="2050" name="Picture 2" descr="LEGO® MINDSTORMS® Education EV3 Core Set with Charger">
            <a:extLst>
              <a:ext uri="{FF2B5EF4-FFF2-40B4-BE49-F238E27FC236}">
                <a16:creationId xmlns:a16="http://schemas.microsoft.com/office/drawing/2014/main" id="{EF357E33-6DC1-CFB7-1C9A-AE31DD8A7B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872"/>
          <a:stretch/>
        </p:blipFill>
        <p:spPr bwMode="auto">
          <a:xfrm>
            <a:off x="6551435" y="3137253"/>
            <a:ext cx="5135969" cy="29374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5615207-FB43-8A44-2605-8DD66CEF5E6F}"/>
              </a:ext>
            </a:extLst>
          </p:cNvPr>
          <p:cNvSpPr txBox="1">
            <a:spLocks/>
          </p:cNvSpPr>
          <p:nvPr/>
        </p:nvSpPr>
        <p:spPr>
          <a:xfrm>
            <a:off x="692787" y="5351075"/>
            <a:ext cx="4842837" cy="1143000"/>
          </a:xfrm>
          <a:prstGeom prst="rect">
            <a:avLst/>
          </a:prstGeom>
        </p:spPr>
        <p:txBody>
          <a:bodyPr vert="horz" lIns="91440" tIns="45720" rIns="91440" bIns="45720" rtlCol="0" anchor="ctr">
            <a:normAutofit/>
          </a:bodyPr>
          <a:lstStyle/>
          <a:p>
            <a:pPr algn="ctr" defTabSz="457200" hangingPunct="1">
              <a:spcBef>
                <a:spcPct val="0"/>
              </a:spcBef>
              <a:defRPr/>
            </a:pPr>
            <a:r>
              <a:rPr lang="en-US" sz="2400" b="1" kern="1200" dirty="0">
                <a:solidFill>
                  <a:schemeClr val="tx1"/>
                </a:solidFill>
                <a:latin typeface="VAG Rounded Std Light" panose="020F0502020204020204"/>
                <a:cs typeface="Calibri"/>
              </a:rPr>
              <a:t>Lego Spike Prime</a:t>
            </a:r>
          </a:p>
          <a:p>
            <a:pPr algn="ctr" defTabSz="457200" hangingPunct="1">
              <a:spcBef>
                <a:spcPct val="0"/>
              </a:spcBef>
              <a:defRPr/>
            </a:pPr>
            <a:r>
              <a:rPr lang="en-US" sz="2400" b="1" kern="1200" dirty="0">
                <a:solidFill>
                  <a:schemeClr val="tx1"/>
                </a:solidFill>
                <a:latin typeface="VAG Rounded Std Light" panose="020F0502020204020204"/>
                <a:cs typeface="Calibri"/>
              </a:rPr>
              <a:t>2020 onwards </a:t>
            </a:r>
            <a:endParaRPr lang="en-GB" sz="2400" b="1" kern="1200" dirty="0">
              <a:solidFill>
                <a:schemeClr val="tx1"/>
              </a:solidFill>
              <a:latin typeface="VAG Rounded Std Light" panose="020F0502020204020204"/>
              <a:cs typeface="Calibri"/>
            </a:endParaRPr>
          </a:p>
        </p:txBody>
      </p:sp>
      <p:sp>
        <p:nvSpPr>
          <p:cNvPr id="5" name="Title 1">
            <a:extLst>
              <a:ext uri="{FF2B5EF4-FFF2-40B4-BE49-F238E27FC236}">
                <a16:creationId xmlns:a16="http://schemas.microsoft.com/office/drawing/2014/main" id="{3DC62B45-12B4-1EE1-1CDF-B30361AB9916}"/>
              </a:ext>
            </a:extLst>
          </p:cNvPr>
          <p:cNvSpPr txBox="1">
            <a:spLocks/>
          </p:cNvSpPr>
          <p:nvPr/>
        </p:nvSpPr>
        <p:spPr>
          <a:xfrm>
            <a:off x="6844567" y="5351075"/>
            <a:ext cx="4842837" cy="1143000"/>
          </a:xfrm>
          <a:prstGeom prst="rect">
            <a:avLst/>
          </a:prstGeom>
        </p:spPr>
        <p:txBody>
          <a:bodyPr vert="horz" lIns="91440" tIns="45720" rIns="91440" bIns="45720" rtlCol="0" anchor="ctr">
            <a:normAutofit/>
          </a:bodyPr>
          <a:lstStyle/>
          <a:p>
            <a:pPr algn="ctr" defTabSz="457200" hangingPunct="1">
              <a:spcBef>
                <a:spcPct val="0"/>
              </a:spcBef>
              <a:defRPr/>
            </a:pPr>
            <a:r>
              <a:rPr lang="en-US" sz="2400" b="1" kern="1200" dirty="0">
                <a:solidFill>
                  <a:schemeClr val="tx1"/>
                </a:solidFill>
                <a:latin typeface="VAG Rounded Std Light" panose="020F0502020204020204"/>
                <a:cs typeface="Calibri"/>
              </a:rPr>
              <a:t>Lego EV3 Mindstorms </a:t>
            </a:r>
          </a:p>
          <a:p>
            <a:pPr algn="ctr" defTabSz="457200" hangingPunct="1">
              <a:spcBef>
                <a:spcPct val="0"/>
              </a:spcBef>
              <a:defRPr/>
            </a:pPr>
            <a:r>
              <a:rPr lang="en-US" sz="2400" b="1" kern="1200" dirty="0">
                <a:solidFill>
                  <a:schemeClr val="tx1"/>
                </a:solidFill>
                <a:latin typeface="VAG Rounded Std Light" panose="020F0502020204020204"/>
                <a:cs typeface="Calibri"/>
              </a:rPr>
              <a:t>Pre - 2020</a:t>
            </a:r>
            <a:endParaRPr lang="en-GB" sz="2400" b="1" kern="1200" dirty="0">
              <a:solidFill>
                <a:schemeClr val="tx1"/>
              </a:solidFill>
              <a:latin typeface="VAG Rounded Std Light" panose="020F0502020204020204"/>
              <a:cs typeface="Calibri"/>
            </a:endParaRPr>
          </a:p>
        </p:txBody>
      </p:sp>
    </p:spTree>
    <p:custDataLst>
      <p:tags r:id="rId1"/>
    </p:custDataLst>
    <p:extLst>
      <p:ext uri="{BB962C8B-B14F-4D97-AF65-F5344CB8AC3E}">
        <p14:creationId xmlns:p14="http://schemas.microsoft.com/office/powerpoint/2010/main" val="383301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60631" y="875047"/>
            <a:ext cx="8229600" cy="1143000"/>
          </a:xfrm>
          <a:prstGeom prst="rect">
            <a:avLst/>
          </a:prstGeom>
        </p:spPr>
        <p:txBody>
          <a:bodyPr vert="horz" lIns="91440" tIns="45720" rIns="91440" bIns="45720" rtlCol="0" anchor="ctr">
            <a:normAutofit/>
          </a:bodyPr>
          <a:lstStyle/>
          <a:p>
            <a:pPr defTabSz="457200" hangingPunct="1">
              <a:spcBef>
                <a:spcPct val="0"/>
              </a:spcBef>
              <a:defRPr/>
            </a:pPr>
            <a:endParaRPr lang="en-GB" sz="2400" b="1" kern="1200" dirty="0">
              <a:solidFill>
                <a:srgbClr val="4F81BD">
                  <a:lumMod val="50000"/>
                </a:srgbClr>
              </a:solidFill>
              <a:latin typeface="VAG Rounded Std Light" panose="020F0502020204020204" pitchFamily="34" charset="0"/>
            </a:endParaRPr>
          </a:p>
        </p:txBody>
      </p:sp>
      <p:sp>
        <p:nvSpPr>
          <p:cNvPr id="9" name="Text Placeholder 2"/>
          <p:cNvSpPr txBox="1">
            <a:spLocks/>
          </p:cNvSpPr>
          <p:nvPr/>
        </p:nvSpPr>
        <p:spPr>
          <a:xfrm>
            <a:off x="-2938645" y="3224547"/>
            <a:ext cx="8397363" cy="4095924"/>
          </a:xfrm>
          <a:prstGeom prst="rect">
            <a:avLst/>
          </a:prstGeom>
        </p:spPr>
        <p:txBody>
          <a:bodyPr vert="horz" lIns="91440" tIns="45720" rIns="91440" bIns="45720" rtlCol="0">
            <a:noAutofit/>
          </a:bodyPr>
          <a:lstStyle/>
          <a:p>
            <a:pPr defTabSz="457200" hangingPunct="1">
              <a:lnSpc>
                <a:spcPct val="150000"/>
              </a:lnSpc>
              <a:spcBef>
                <a:spcPct val="20000"/>
              </a:spcBef>
              <a:defRPr/>
            </a:pPr>
            <a:endParaRPr lang="en-GB" sz="800" b="1" kern="1200" dirty="0">
              <a:solidFill>
                <a:srgbClr val="4F81BD">
                  <a:lumMod val="50000"/>
                </a:srgbClr>
              </a:solidFill>
              <a:latin typeface="VAG Rounded Std Light" panose="020F0502020204020204" pitchFamily="34" charset="0"/>
            </a:endParaRPr>
          </a:p>
        </p:txBody>
      </p:sp>
      <p:pic>
        <p:nvPicPr>
          <p:cNvPr id="2" name="Picture 1">
            <a:extLst>
              <a:ext uri="{FF2B5EF4-FFF2-40B4-BE49-F238E27FC236}">
                <a16:creationId xmlns:a16="http://schemas.microsoft.com/office/drawing/2014/main" id="{749C3ADD-4019-4BDE-BE67-27A495C54805}"/>
              </a:ext>
            </a:extLst>
          </p:cNvPr>
          <p:cNvPicPr>
            <a:picLocks noChangeAspect="1"/>
          </p:cNvPicPr>
          <p:nvPr/>
        </p:nvPicPr>
        <p:blipFill>
          <a:blip r:embed="rId4"/>
          <a:stretch>
            <a:fillRect/>
          </a:stretch>
        </p:blipFill>
        <p:spPr>
          <a:xfrm>
            <a:off x="7499791" y="229750"/>
            <a:ext cx="2890441" cy="1187852"/>
          </a:xfrm>
          <a:prstGeom prst="rect">
            <a:avLst/>
          </a:prstGeom>
        </p:spPr>
      </p:pic>
      <p:sp>
        <p:nvSpPr>
          <p:cNvPr id="3" name="Rectangle 2">
            <a:extLst>
              <a:ext uri="{FF2B5EF4-FFF2-40B4-BE49-F238E27FC236}">
                <a16:creationId xmlns:a16="http://schemas.microsoft.com/office/drawing/2014/main" id="{0C9BD052-51E0-BD92-A978-E12BAEF6777D}"/>
              </a:ext>
            </a:extLst>
          </p:cNvPr>
          <p:cNvSpPr/>
          <p:nvPr/>
        </p:nvSpPr>
        <p:spPr>
          <a:xfrm>
            <a:off x="692787" y="675947"/>
            <a:ext cx="7582695" cy="754694"/>
          </a:xfrm>
          <a:prstGeom prst="rect">
            <a:avLst/>
          </a:prstGeom>
        </p:spPr>
        <p:txBody>
          <a:bodyPr wrap="square">
            <a:spAutoFit/>
          </a:bodyPr>
          <a:lstStyle/>
          <a:p>
            <a:pPr defTabSz="457200" hangingPunct="1">
              <a:lnSpc>
                <a:spcPct val="150000"/>
              </a:lnSpc>
              <a:spcBef>
                <a:spcPct val="20000"/>
              </a:spcBef>
              <a:defRPr/>
            </a:pPr>
            <a:r>
              <a:rPr lang="en-US" sz="3200" b="1" kern="1200" dirty="0">
                <a:latin typeface="VAG Rounded Std Light" panose="020F0502020204020204"/>
                <a:cs typeface="Calibri"/>
              </a:rPr>
              <a:t>What do you need?</a:t>
            </a:r>
            <a:r>
              <a:rPr lang="en-GB" sz="3200" b="1" kern="1200" dirty="0">
                <a:latin typeface="VAG Rounded Std Light" panose="020F0502020204020204"/>
                <a:cs typeface="Calibri"/>
              </a:rPr>
              <a:t> – Kit </a:t>
            </a:r>
          </a:p>
        </p:txBody>
      </p:sp>
      <p:pic>
        <p:nvPicPr>
          <p:cNvPr id="4" name="Picture 3" descr="Diagram, map&#10;&#10;Description automatically generated">
            <a:extLst>
              <a:ext uri="{FF2B5EF4-FFF2-40B4-BE49-F238E27FC236}">
                <a16:creationId xmlns:a16="http://schemas.microsoft.com/office/drawing/2014/main" id="{92D5FFE8-F19B-835A-5D48-17CEF82F3B1F}"/>
              </a:ext>
            </a:extLst>
          </p:cNvPr>
          <p:cNvPicPr>
            <a:picLocks noChangeAspect="1"/>
          </p:cNvPicPr>
          <p:nvPr/>
        </p:nvPicPr>
        <p:blipFill rotWithShape="1">
          <a:blip r:embed="rId5">
            <a:extLst>
              <a:ext uri="{28A0092B-C50C-407E-A947-70E740481C1C}">
                <a14:useLocalDpi xmlns:a14="http://schemas.microsoft.com/office/drawing/2010/main" val="0"/>
              </a:ext>
            </a:extLst>
          </a:blip>
          <a:srcRect b="15032"/>
          <a:stretch/>
        </p:blipFill>
        <p:spPr>
          <a:xfrm>
            <a:off x="5964535" y="2075938"/>
            <a:ext cx="5960952" cy="3797628"/>
          </a:xfrm>
          <a:prstGeom prst="rect">
            <a:avLst/>
          </a:prstGeom>
        </p:spPr>
      </p:pic>
      <p:sp>
        <p:nvSpPr>
          <p:cNvPr id="5" name="Title 1">
            <a:extLst>
              <a:ext uri="{FF2B5EF4-FFF2-40B4-BE49-F238E27FC236}">
                <a16:creationId xmlns:a16="http://schemas.microsoft.com/office/drawing/2014/main" id="{0B8B5E63-E6DF-1898-8416-57914CCE071B}"/>
              </a:ext>
            </a:extLst>
          </p:cNvPr>
          <p:cNvSpPr txBox="1">
            <a:spLocks/>
          </p:cNvSpPr>
          <p:nvPr/>
        </p:nvSpPr>
        <p:spPr>
          <a:xfrm>
            <a:off x="615881" y="2785674"/>
            <a:ext cx="4842837" cy="1849825"/>
          </a:xfrm>
          <a:prstGeom prst="rect">
            <a:avLst/>
          </a:prstGeom>
        </p:spPr>
        <p:txBody>
          <a:bodyPr vert="horz" lIns="91440" tIns="45720" rIns="91440" bIns="45720" rtlCol="0" anchor="ctr">
            <a:normAutofit lnSpcReduction="10000"/>
          </a:bodyPr>
          <a:lstStyle/>
          <a:p>
            <a:pPr algn="ctr" defTabSz="457200" hangingPunct="1">
              <a:spcBef>
                <a:spcPct val="0"/>
              </a:spcBef>
              <a:defRPr/>
            </a:pPr>
            <a:r>
              <a:rPr lang="en-US" sz="2400" b="1" kern="1200" dirty="0">
                <a:solidFill>
                  <a:schemeClr val="tx1"/>
                </a:solidFill>
                <a:latin typeface="VAG Rounded Std Light" panose="020F0502020204020204"/>
                <a:cs typeface="Calibri"/>
              </a:rPr>
              <a:t>Challenge Matt</a:t>
            </a:r>
          </a:p>
          <a:p>
            <a:pPr algn="ctr" defTabSz="457200" hangingPunct="1">
              <a:spcBef>
                <a:spcPct val="0"/>
              </a:spcBef>
              <a:defRPr/>
            </a:pPr>
            <a:endParaRPr lang="en-US" sz="2400" b="1" kern="1200" dirty="0">
              <a:solidFill>
                <a:schemeClr val="tx1"/>
              </a:solidFill>
              <a:latin typeface="VAG Rounded Std Light" panose="020F0502020204020204"/>
              <a:cs typeface="Calibri"/>
            </a:endParaRPr>
          </a:p>
          <a:p>
            <a:pPr algn="ctr" defTabSz="457200" hangingPunct="1">
              <a:spcBef>
                <a:spcPct val="0"/>
              </a:spcBef>
              <a:defRPr/>
            </a:pPr>
            <a:endParaRPr lang="en-US" sz="2400" b="1" kern="1200" dirty="0">
              <a:solidFill>
                <a:schemeClr val="tx1"/>
              </a:solidFill>
              <a:latin typeface="VAG Rounded Std Light" panose="020F0502020204020204"/>
              <a:cs typeface="Calibri"/>
            </a:endParaRPr>
          </a:p>
          <a:p>
            <a:pPr algn="ctr" defTabSz="457200" hangingPunct="1">
              <a:spcBef>
                <a:spcPct val="0"/>
              </a:spcBef>
              <a:defRPr/>
            </a:pPr>
            <a:r>
              <a:rPr lang="en-US" sz="2400" b="1" kern="1200" dirty="0">
                <a:solidFill>
                  <a:schemeClr val="tx1"/>
                </a:solidFill>
                <a:latin typeface="VAG Rounded Std Light" panose="020F0502020204020204"/>
                <a:cs typeface="Calibri"/>
              </a:rPr>
              <a:t>Provided by Engineering UK to any new schools </a:t>
            </a:r>
            <a:endParaRPr lang="en-GB" sz="2400" b="1" kern="1200" dirty="0">
              <a:solidFill>
                <a:schemeClr val="tx1"/>
              </a:solidFill>
              <a:latin typeface="VAG Rounded Std Light" panose="020F0502020204020204"/>
              <a:cs typeface="Calibri"/>
            </a:endParaRPr>
          </a:p>
        </p:txBody>
      </p:sp>
    </p:spTree>
    <p:custDataLst>
      <p:tags r:id="rId1"/>
    </p:custDataLst>
    <p:extLst>
      <p:ext uri="{BB962C8B-B14F-4D97-AF65-F5344CB8AC3E}">
        <p14:creationId xmlns:p14="http://schemas.microsoft.com/office/powerpoint/2010/main" val="3595623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1449</TotalTime>
  <Words>1690</Words>
  <Application>Microsoft Office PowerPoint</Application>
  <PresentationFormat>Widescreen</PresentationFormat>
  <Paragraphs>164</Paragraphs>
  <Slides>27</Slides>
  <Notes>8</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Symbol</vt:lpstr>
      <vt:lpstr>VAG Rounded</vt:lpstr>
      <vt:lpstr>VAG Rounded Std Light</vt:lpstr>
      <vt:lpstr>VAG Rounded Std Thin</vt:lpstr>
      <vt:lpstr>Office Theme</vt:lpstr>
      <vt:lpstr>1_Office Theme</vt:lpstr>
      <vt:lpstr>PowerPoint Presentation</vt:lpstr>
      <vt:lpstr>Joining us today</vt:lpstr>
      <vt:lpstr>1. Introduction to the challenge and the team  2. Getting started  3. The Challenge 4. Timeline  5.  Questions </vt:lpstr>
      <vt:lpstr>The UK needs more Engineers!</vt:lpstr>
      <vt:lpstr>Introduction and with thanks to our Sponsors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tweet about your Robotics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Introduction Day</dc:title>
  <dc:creator>Erika Smallridge</dc:creator>
  <cp:lastModifiedBy>Helena French</cp:lastModifiedBy>
  <cp:revision>73</cp:revision>
  <dcterms:modified xsi:type="dcterms:W3CDTF">2022-09-27T15:29:02Z</dcterms:modified>
</cp:coreProperties>
</file>